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0827-1D02-4D7F-9DBF-230F0A9B395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5258-7B6F-428D-AE64-F025EF7A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3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0827-1D02-4D7F-9DBF-230F0A9B395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5258-7B6F-428D-AE64-F025EF7A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8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0827-1D02-4D7F-9DBF-230F0A9B395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5258-7B6F-428D-AE64-F025EF7A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3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0827-1D02-4D7F-9DBF-230F0A9B395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5258-7B6F-428D-AE64-F025EF7A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8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0827-1D02-4D7F-9DBF-230F0A9B395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5258-7B6F-428D-AE64-F025EF7A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9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0827-1D02-4D7F-9DBF-230F0A9B395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5258-7B6F-428D-AE64-F025EF7A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3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0827-1D02-4D7F-9DBF-230F0A9B395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5258-7B6F-428D-AE64-F025EF7A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0827-1D02-4D7F-9DBF-230F0A9B395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5258-7B6F-428D-AE64-F025EF7A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8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0827-1D02-4D7F-9DBF-230F0A9B395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5258-7B6F-428D-AE64-F025EF7A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6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0827-1D02-4D7F-9DBF-230F0A9B395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5258-7B6F-428D-AE64-F025EF7A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0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0827-1D02-4D7F-9DBF-230F0A9B395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5258-7B6F-428D-AE64-F025EF7A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3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20827-1D02-4D7F-9DBF-230F0A9B3958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A5258-7B6F-428D-AE64-F025EF7A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2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 Education </a:t>
            </a:r>
            <a:br>
              <a:rPr lang="en-US" dirty="0" smtClean="0"/>
            </a:br>
            <a:r>
              <a:rPr lang="en-US" dirty="0" smtClean="0"/>
              <a:t>Good for the Soul?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Bryan Caplan</a:t>
            </a:r>
          </a:p>
          <a:p>
            <a:r>
              <a:rPr lang="en-US" dirty="0" smtClean="0"/>
              <a:t>Dep’t of Economics and</a:t>
            </a:r>
          </a:p>
          <a:p>
            <a:r>
              <a:rPr lang="en-US" dirty="0" smtClean="0"/>
              <a:t>Mercatus Center</a:t>
            </a:r>
          </a:p>
          <a:p>
            <a:r>
              <a:rPr lang="en-US" dirty="0" smtClean="0"/>
              <a:t>George Mason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940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Humanist Critique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The Case Against Education</a:t>
            </a:r>
            <a:r>
              <a:rPr lang="en-US" dirty="0" smtClean="0"/>
              <a:t>, my book-in-progress, argues that the selfish and social returns to education are much lower than they look.</a:t>
            </a:r>
          </a:p>
          <a:p>
            <a:r>
              <a:rPr lang="en-US" dirty="0" smtClean="0"/>
              <a:t>“Humanist” critique: Economists are philistines. Education isn’t great because it’s personally lucrative or socially beneficial.  It’s great because it makes us better people.  </a:t>
            </a:r>
            <a:r>
              <a:rPr lang="en-US" dirty="0" smtClean="0"/>
              <a:t>Education is </a:t>
            </a:r>
            <a:r>
              <a:rPr lang="en-US" dirty="0" smtClean="0"/>
              <a:t>“good </a:t>
            </a:r>
            <a:r>
              <a:rPr lang="en-US" dirty="0" smtClean="0"/>
              <a:t>for the soul.”</a:t>
            </a:r>
          </a:p>
          <a:p>
            <a:r>
              <a:rPr lang="en-US" dirty="0" smtClean="0"/>
              <a:t>In economic terms: Education is a “merit good.”  It’s intrinsically valuable even if people don’t value it.</a:t>
            </a:r>
          </a:p>
          <a:p>
            <a:r>
              <a:rPr lang="en-US" dirty="0" smtClean="0"/>
              <a:t>Many economists </a:t>
            </a:r>
            <a:r>
              <a:rPr lang="en-US" dirty="0" smtClean="0"/>
              <a:t>dismiss </a:t>
            </a:r>
            <a:r>
              <a:rPr lang="en-US" dirty="0" smtClean="0"/>
              <a:t>the humanist critique out of hand, but the </a:t>
            </a:r>
            <a:r>
              <a:rPr lang="en-US" dirty="0" smtClean="0"/>
              <a:t>humanist </a:t>
            </a:r>
            <a:r>
              <a:rPr lang="en-US" dirty="0" smtClean="0"/>
              <a:t>thesis</a:t>
            </a:r>
            <a:r>
              <a:rPr lang="en-US" dirty="0" smtClean="0"/>
              <a:t> </a:t>
            </a:r>
            <a:r>
              <a:rPr lang="en-US" dirty="0" smtClean="0"/>
              <a:t>makes sense me.</a:t>
            </a:r>
          </a:p>
          <a:p>
            <a:pPr lvl="1"/>
            <a:r>
              <a:rPr lang="en-US" dirty="0" smtClean="0"/>
              <a:t>Wagner vs. Toby Keith</a:t>
            </a:r>
          </a:p>
          <a:p>
            <a:pPr lvl="1"/>
            <a:r>
              <a:rPr lang="en-US" dirty="0" smtClean="0"/>
              <a:t>Hume vs. </a:t>
            </a:r>
            <a:r>
              <a:rPr lang="en-US" dirty="0" smtClean="0"/>
              <a:t>Kardashians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022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Meritorious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Caveat: No sensible humanist ever thought that </a:t>
            </a:r>
            <a:r>
              <a:rPr lang="en-US" i="1" dirty="0" smtClean="0"/>
              <a:t>all</a:t>
            </a:r>
            <a:r>
              <a:rPr lang="en-US" dirty="0" smtClean="0"/>
              <a:t> education was good for the soul.</a:t>
            </a:r>
          </a:p>
          <a:p>
            <a:r>
              <a:rPr lang="en-US" dirty="0" smtClean="0"/>
              <a:t>My </a:t>
            </a:r>
            <a:r>
              <a:rPr lang="en-US" dirty="0" smtClean="0"/>
              <a:t>proposed three </a:t>
            </a:r>
            <a:r>
              <a:rPr lang="en-US" dirty="0" smtClean="0"/>
              <a:t>conditions for </a:t>
            </a:r>
            <a:r>
              <a:rPr lang="en-US" i="1" dirty="0" smtClean="0"/>
              <a:t>intrinsically</a:t>
            </a:r>
            <a:r>
              <a:rPr lang="en-US" dirty="0" smtClean="0"/>
              <a:t> valuable education:</a:t>
            </a:r>
          </a:p>
          <a:p>
            <a:pPr lvl="1"/>
            <a:r>
              <a:rPr lang="en-US" dirty="0" smtClean="0"/>
              <a:t>Worthy content</a:t>
            </a:r>
          </a:p>
          <a:p>
            <a:pPr lvl="1"/>
            <a:r>
              <a:rPr lang="en-US" dirty="0" smtClean="0"/>
              <a:t>Skillful pedagogy</a:t>
            </a:r>
          </a:p>
          <a:p>
            <a:pPr lvl="1"/>
            <a:r>
              <a:rPr lang="en-US" dirty="0" smtClean="0"/>
              <a:t>Eager students</a:t>
            </a:r>
          </a:p>
          <a:p>
            <a:r>
              <a:rPr lang="en-US" dirty="0" smtClean="0"/>
              <a:t>Actually existing education </a:t>
            </a:r>
            <a:r>
              <a:rPr lang="en-US" dirty="0" smtClean="0"/>
              <a:t>is poor by all three standards.</a:t>
            </a:r>
            <a:endParaRPr lang="en-US" dirty="0" smtClean="0"/>
          </a:p>
          <a:p>
            <a:pPr lvl="1"/>
            <a:r>
              <a:rPr lang="en-US" dirty="0" smtClean="0"/>
              <a:t>Content: Remember all the busywork?</a:t>
            </a:r>
          </a:p>
          <a:p>
            <a:pPr lvl="1"/>
            <a:r>
              <a:rPr lang="en-US" dirty="0" smtClean="0"/>
              <a:t>Pedagogy: Remember all your boring, uninspiring teachers?</a:t>
            </a:r>
          </a:p>
          <a:p>
            <a:pPr lvl="1"/>
            <a:r>
              <a:rPr lang="en-US" dirty="0" smtClean="0"/>
              <a:t>Students: Look at their faces – or </a:t>
            </a:r>
            <a:r>
              <a:rPr lang="en-US" dirty="0" smtClean="0"/>
              <a:t>college attendance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73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High Culture Falls on Deaf 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2818"/>
            <a:ext cx="10515600" cy="53731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Intermediate position between philistine and humanist: “education is good for the soul” = “education fosters desirable adult attitudes and behavior.”</a:t>
            </a:r>
          </a:p>
          <a:p>
            <a:pPr lvl="1"/>
            <a:r>
              <a:rPr lang="en-US" dirty="0" smtClean="0"/>
              <a:t>As long as education molds students, it doesn’t matter if they savor the process.</a:t>
            </a:r>
          </a:p>
          <a:p>
            <a:r>
              <a:rPr lang="en-US" dirty="0" smtClean="0"/>
              <a:t>Main change schools </a:t>
            </a:r>
            <a:r>
              <a:rPr lang="en-US" i="1" dirty="0" smtClean="0"/>
              <a:t>openly </a:t>
            </a:r>
            <a:r>
              <a:rPr lang="en-US" dirty="0" smtClean="0"/>
              <a:t>seek: fostering </a:t>
            </a:r>
            <a:r>
              <a:rPr lang="en-US" dirty="0" smtClean="0"/>
              <a:t>appreciation of </a:t>
            </a:r>
            <a:r>
              <a:rPr lang="en-US" dirty="0" smtClean="0"/>
              <a:t>high culture.</a:t>
            </a:r>
          </a:p>
          <a:p>
            <a:r>
              <a:rPr lang="en-US" dirty="0" smtClean="0"/>
              <a:t>Schools fail abysmally.  Even if they cause 100% of consumption of classic literature and high-brow music, it’s a pittance.</a:t>
            </a:r>
          </a:p>
          <a:p>
            <a:pPr lvl="1"/>
            <a:r>
              <a:rPr lang="en-US" dirty="0" smtClean="0"/>
              <a:t>Literature: look at all-time best-sellers.  Fantasy dominates.</a:t>
            </a:r>
          </a:p>
          <a:p>
            <a:pPr lvl="1"/>
            <a:r>
              <a:rPr lang="en-US" dirty="0" smtClean="0"/>
              <a:t>Music: look at market share.  Classical is 1.4% of U.S. sales.</a:t>
            </a:r>
          </a:p>
          <a:p>
            <a:r>
              <a:rPr lang="en-US" dirty="0" smtClean="0"/>
              <a:t>Point is not that only classic literature and classical music are good for the </a:t>
            </a:r>
            <a:r>
              <a:rPr lang="en-US" dirty="0" smtClean="0"/>
              <a:t>soul.  </a:t>
            </a:r>
            <a:r>
              <a:rPr lang="en-US" dirty="0" smtClean="0"/>
              <a:t>Point is that there’s near-zero demand for the culture schools most energetically encourage.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72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Paper Tiger of Political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900" dirty="0" smtClean="0"/>
              <a:t>Main change schools </a:t>
            </a:r>
            <a:r>
              <a:rPr lang="en-US" sz="2900" dirty="0" smtClean="0"/>
              <a:t>plausibly </a:t>
            </a:r>
            <a:r>
              <a:rPr lang="en-US" sz="2900" i="1" dirty="0" smtClean="0"/>
              <a:t>covertly </a:t>
            </a:r>
            <a:r>
              <a:rPr lang="en-US" sz="2900" dirty="0" smtClean="0"/>
              <a:t>seek/cause: </a:t>
            </a:r>
            <a:r>
              <a:rPr lang="en-US" sz="2900" dirty="0" smtClean="0"/>
              <a:t>making students more left-wing.</a:t>
            </a:r>
          </a:p>
          <a:p>
            <a:r>
              <a:rPr lang="en-US" sz="2900" dirty="0" smtClean="0"/>
              <a:t>Educators lean strongly to the left.</a:t>
            </a:r>
          </a:p>
          <a:p>
            <a:pPr lvl="1"/>
            <a:r>
              <a:rPr lang="en-US" dirty="0" smtClean="0"/>
              <a:t>K-12 teachers: </a:t>
            </a:r>
            <a:r>
              <a:rPr lang="en-US" dirty="0"/>
              <a:t>45% Democrat, 25% independent, </a:t>
            </a:r>
            <a:r>
              <a:rPr lang="en-US" dirty="0" smtClean="0"/>
              <a:t>30</a:t>
            </a:r>
            <a:r>
              <a:rPr lang="en-US" dirty="0"/>
              <a:t>% </a:t>
            </a:r>
            <a:r>
              <a:rPr lang="en-US" dirty="0" smtClean="0"/>
              <a:t>Republican</a:t>
            </a:r>
          </a:p>
          <a:p>
            <a:pPr lvl="1"/>
            <a:r>
              <a:rPr lang="en-US" dirty="0" smtClean="0"/>
              <a:t>4-year </a:t>
            </a:r>
            <a:r>
              <a:rPr lang="en-US" dirty="0" smtClean="0"/>
              <a:t>professors: </a:t>
            </a:r>
            <a:r>
              <a:rPr lang="en-US" dirty="0"/>
              <a:t>50% </a:t>
            </a:r>
            <a:r>
              <a:rPr lang="en-US" dirty="0" smtClean="0"/>
              <a:t>Democrat, </a:t>
            </a:r>
            <a:r>
              <a:rPr lang="en-US" dirty="0"/>
              <a:t>39% </a:t>
            </a:r>
            <a:r>
              <a:rPr lang="en-US" dirty="0" smtClean="0"/>
              <a:t>independent, 11</a:t>
            </a:r>
            <a:r>
              <a:rPr lang="en-US" dirty="0"/>
              <a:t>% </a:t>
            </a:r>
            <a:r>
              <a:rPr lang="en-US" dirty="0" smtClean="0"/>
              <a:t>Republican</a:t>
            </a:r>
          </a:p>
          <a:p>
            <a:r>
              <a:rPr lang="en-US" sz="2900" dirty="0" smtClean="0"/>
              <a:t>Conditions for political “enlightenment”/”brainwashing” are auspicious.  Even a subtle slant maintained for decades could ultimately have a big effect.</a:t>
            </a:r>
          </a:p>
          <a:p>
            <a:r>
              <a:rPr lang="en-US" sz="2900" dirty="0" smtClean="0"/>
              <a:t>Data on education and political views: </a:t>
            </a:r>
            <a:endParaRPr lang="en-US" sz="2900" dirty="0" smtClean="0"/>
          </a:p>
          <a:p>
            <a:pPr lvl="1"/>
            <a:r>
              <a:rPr lang="en-US" dirty="0" smtClean="0"/>
              <a:t>Education only makes students microscopically more </a:t>
            </a:r>
            <a:r>
              <a:rPr lang="en-US" dirty="0" smtClean="0"/>
              <a:t>liberal.</a:t>
            </a:r>
            <a:endParaRPr lang="en-US" dirty="0" smtClean="0"/>
          </a:p>
          <a:p>
            <a:pPr lvl="1"/>
            <a:r>
              <a:rPr lang="en-US" dirty="0" smtClean="0"/>
              <a:t>Education makes students slightly </a:t>
            </a:r>
            <a:r>
              <a:rPr lang="en-US" i="1" dirty="0" smtClean="0"/>
              <a:t>less</a:t>
            </a:r>
            <a:r>
              <a:rPr lang="en-US" dirty="0" smtClean="0"/>
              <a:t> Democratic.</a:t>
            </a:r>
          </a:p>
          <a:p>
            <a:pPr lvl="1"/>
            <a:r>
              <a:rPr lang="en-US" dirty="0" smtClean="0"/>
              <a:t>Education does make students more </a:t>
            </a:r>
            <a:r>
              <a:rPr lang="en-US" i="1" dirty="0" smtClean="0"/>
              <a:t>socially</a:t>
            </a:r>
            <a:r>
              <a:rPr lang="en-US" dirty="0" smtClean="0"/>
              <a:t> liberal.</a:t>
            </a:r>
          </a:p>
          <a:p>
            <a:pPr lvl="1"/>
            <a:r>
              <a:rPr lang="en-US" dirty="0" smtClean="0"/>
              <a:t>But it also makes students more </a:t>
            </a:r>
            <a:r>
              <a:rPr lang="en-US" i="1" dirty="0" smtClean="0"/>
              <a:t>economically</a:t>
            </a:r>
            <a:r>
              <a:rPr lang="en-US" dirty="0" smtClean="0"/>
              <a:t> conservative!</a:t>
            </a:r>
          </a:p>
        </p:txBody>
      </p:sp>
    </p:spTree>
    <p:extLst>
      <p:ext uri="{BB962C8B-B14F-4D97-AF65-F5344CB8AC3E}">
        <p14:creationId xmlns:p14="http://schemas.microsoft.com/office/powerpoint/2010/main" val="1536817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Double-Edged Peer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2358"/>
            <a:ext cx="10515600" cy="5365019"/>
          </a:xfrm>
        </p:spPr>
        <p:txBody>
          <a:bodyPr>
            <a:normAutofit fontScale="77500" lnSpcReduction="20000"/>
          </a:bodyPr>
          <a:lstStyle/>
          <a:p>
            <a:r>
              <a:rPr lang="en-US" sz="2900" dirty="0" smtClean="0"/>
              <a:t>Education correlates with many other attitudes and behaviors; most correlations are robust to obvious control variables.</a:t>
            </a:r>
          </a:p>
          <a:p>
            <a:pPr lvl="1"/>
            <a:r>
              <a:rPr lang="en-US" sz="2500" dirty="0" smtClean="0"/>
              <a:t>Voter participation (+)</a:t>
            </a:r>
          </a:p>
          <a:p>
            <a:pPr lvl="1"/>
            <a:r>
              <a:rPr lang="en-US" sz="2500" dirty="0" smtClean="0"/>
              <a:t>Religious belief (-), religious participation (+)</a:t>
            </a:r>
          </a:p>
          <a:p>
            <a:pPr lvl="1"/>
            <a:r>
              <a:rPr lang="en-US" sz="2500" dirty="0" smtClean="0"/>
              <a:t>Being marriage (+), being divorced (-)</a:t>
            </a:r>
          </a:p>
          <a:p>
            <a:pPr lvl="1"/>
            <a:r>
              <a:rPr lang="en-US" sz="2500" dirty="0" smtClean="0"/>
              <a:t>Fertility (-)</a:t>
            </a:r>
          </a:p>
          <a:p>
            <a:r>
              <a:rPr lang="en-US" sz="2900" dirty="0" smtClean="0"/>
              <a:t>Are these changes good on balance?  Too big a question for an already big book.</a:t>
            </a:r>
            <a:endParaRPr lang="en-US" sz="2900" dirty="0" smtClean="0"/>
          </a:p>
          <a:p>
            <a:r>
              <a:rPr lang="en-US" sz="2900" dirty="0" smtClean="0"/>
              <a:t>In any case: Patterns fit poorly with </a:t>
            </a:r>
            <a:r>
              <a:rPr lang="en-US" sz="2900" i="1" dirty="0" smtClean="0"/>
              <a:t>any</a:t>
            </a:r>
            <a:r>
              <a:rPr lang="en-US" sz="2900" dirty="0" smtClean="0"/>
              <a:t> prominent ideological agenda.  How many teachers even </a:t>
            </a:r>
            <a:r>
              <a:rPr lang="en-US" sz="2900" i="1" dirty="0" smtClean="0"/>
              <a:t>want</a:t>
            </a:r>
            <a:r>
              <a:rPr lang="en-US" sz="2900" dirty="0" smtClean="0"/>
              <a:t> students to be…</a:t>
            </a:r>
          </a:p>
          <a:p>
            <a:pPr lvl="1"/>
            <a:r>
              <a:rPr lang="en-US" sz="2500" dirty="0" smtClean="0"/>
              <a:t>Active in their church, but doctrinally moderate?</a:t>
            </a:r>
          </a:p>
          <a:p>
            <a:pPr lvl="1"/>
            <a:r>
              <a:rPr lang="en-US" sz="2500" dirty="0" smtClean="0"/>
              <a:t>Married with few kids?</a:t>
            </a:r>
          </a:p>
          <a:p>
            <a:r>
              <a:rPr lang="en-US" sz="2900" dirty="0" smtClean="0"/>
              <a:t>Simplest resolution: </a:t>
            </a:r>
            <a:r>
              <a:rPr lang="en-US" sz="2900" dirty="0" smtClean="0"/>
              <a:t>Peers, not teachers, are what matters.  </a:t>
            </a:r>
            <a:r>
              <a:rPr lang="en-US" sz="2900" dirty="0" smtClean="0"/>
              <a:t>Well-educated conform to whatever’s typical for the well-educated, not what teachers favor.</a:t>
            </a:r>
          </a:p>
          <a:p>
            <a:r>
              <a:rPr lang="en-US" sz="2900" dirty="0" smtClean="0"/>
              <a:t>Does it matter </a:t>
            </a:r>
            <a:r>
              <a:rPr lang="en-US" sz="2900" i="1" dirty="0" smtClean="0"/>
              <a:t>why</a:t>
            </a:r>
            <a:r>
              <a:rPr lang="en-US" sz="2900" dirty="0" smtClean="0"/>
              <a:t> education changes attitudes and behavior?  </a:t>
            </a:r>
          </a:p>
          <a:p>
            <a:r>
              <a:rPr lang="en-US" sz="2900" dirty="0" smtClean="0"/>
              <a:t>Yes.  Peer </a:t>
            </a:r>
            <a:r>
              <a:rPr lang="en-US" sz="2900" dirty="0" smtClean="0"/>
              <a:t>effects are double-edged</a:t>
            </a:r>
            <a:r>
              <a:rPr lang="en-US" sz="2900" dirty="0" smtClean="0"/>
              <a:t>.  Segregating X’s and Y’s makes X’s more X-like and Y-’s more Y-like.  Net social effect?  Unclear.</a:t>
            </a:r>
            <a:endParaRPr lang="en-US" sz="2900" dirty="0" smtClean="0"/>
          </a:p>
          <a:p>
            <a:pPr lvl="1"/>
            <a:r>
              <a:rPr lang="en-US" sz="2500" dirty="0" smtClean="0"/>
              <a:t>Application: GMU econ</a:t>
            </a:r>
            <a:endParaRPr lang="en-US" sz="25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02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Merit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5646"/>
            <a:ext cx="10515600" cy="50979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any case, the </a:t>
            </a:r>
            <a:r>
              <a:rPr lang="en-US" dirty="0" smtClean="0"/>
              <a:t>internet strips the humanist critique of most of whatever plausibility it </a:t>
            </a:r>
            <a:r>
              <a:rPr lang="en-US" dirty="0" smtClean="0"/>
              <a:t>once </a:t>
            </a:r>
            <a:r>
              <a:rPr lang="en-US" dirty="0" smtClean="0"/>
              <a:t>had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The greatest content and the best teachers are now available to every eager student with an internet connection.  Out of pocket cost: $0.</a:t>
            </a:r>
          </a:p>
          <a:p>
            <a:r>
              <a:rPr lang="en-US" dirty="0" smtClean="0"/>
              <a:t>Of course, most internet users prefer Kardashians and cat videos.  But that doesn’t stop </a:t>
            </a:r>
            <a:r>
              <a:rPr lang="en-US" dirty="0" smtClean="0"/>
              <a:t>minority that prizes enlightenment from </a:t>
            </a:r>
            <a:r>
              <a:rPr lang="en-US" dirty="0" smtClean="0"/>
              <a:t>enjoying an endless feast of ideas and culture. </a:t>
            </a:r>
            <a:endParaRPr lang="en-US" dirty="0" smtClean="0"/>
          </a:p>
          <a:p>
            <a:r>
              <a:rPr lang="en-US" dirty="0"/>
              <a:t>Note: If prior intellectual force-feeding really won hearts and minds, current internet use would reflect that.</a:t>
            </a:r>
          </a:p>
          <a:p>
            <a:r>
              <a:rPr lang="en-US" dirty="0" smtClean="0"/>
              <a:t>Book argues online education poses no serious threat to existing brick-and-mortar schools.  But online education has </a:t>
            </a:r>
            <a:r>
              <a:rPr lang="en-US" i="1" dirty="0" smtClean="0"/>
              <a:t>already</a:t>
            </a:r>
            <a:r>
              <a:rPr lang="en-US" dirty="0" smtClean="0"/>
              <a:t> answered mankind’s yearning for enlightenment beyond our wildest dreams.  Be grateful.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580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737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Is Education  Good for the Soul?</vt:lpstr>
      <vt:lpstr>The Humanist Critique</vt:lpstr>
      <vt:lpstr>Meritorious Education</vt:lpstr>
      <vt:lpstr>High Culture Falls on Deaf Ears</vt:lpstr>
      <vt:lpstr>The Paper Tiger of Political Correctness</vt:lpstr>
      <vt:lpstr>Double-Edged Peer Effects</vt:lpstr>
      <vt:lpstr>The Merit Machine</vt:lpstr>
    </vt:vector>
  </TitlesOfParts>
  <Company>George Mason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Education  Good for the Soul?</dc:title>
  <dc:creator>Bryan D Caplan</dc:creator>
  <cp:lastModifiedBy>Bryan D Caplan</cp:lastModifiedBy>
  <cp:revision>10</cp:revision>
  <dcterms:created xsi:type="dcterms:W3CDTF">2015-11-06T20:01:43Z</dcterms:created>
  <dcterms:modified xsi:type="dcterms:W3CDTF">2015-11-09T20:21:21Z</dcterms:modified>
</cp:coreProperties>
</file>