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256" r:id="rId2"/>
    <p:sldId id="258" r:id="rId3"/>
    <p:sldId id="311" r:id="rId4"/>
    <p:sldId id="260" r:id="rId5"/>
    <p:sldId id="276" r:id="rId6"/>
    <p:sldId id="277" r:id="rId7"/>
    <p:sldId id="278" r:id="rId8"/>
    <p:sldId id="261" r:id="rId9"/>
    <p:sldId id="282" r:id="rId10"/>
    <p:sldId id="293" r:id="rId11"/>
    <p:sldId id="294" r:id="rId12"/>
    <p:sldId id="295" r:id="rId13"/>
    <p:sldId id="297" r:id="rId14"/>
    <p:sldId id="298" r:id="rId15"/>
    <p:sldId id="296" r:id="rId16"/>
    <p:sldId id="259" r:id="rId17"/>
    <p:sldId id="288" r:id="rId18"/>
    <p:sldId id="292" r:id="rId19"/>
    <p:sldId id="279" r:id="rId20"/>
    <p:sldId id="299" r:id="rId21"/>
    <p:sldId id="312" r:id="rId22"/>
    <p:sldId id="286" r:id="rId23"/>
    <p:sldId id="280" r:id="rId24"/>
    <p:sldId id="300" r:id="rId25"/>
    <p:sldId id="304" r:id="rId26"/>
    <p:sldId id="305" r:id="rId27"/>
    <p:sldId id="306" r:id="rId28"/>
    <p:sldId id="307" r:id="rId29"/>
    <p:sldId id="287" r:id="rId30"/>
    <p:sldId id="289" r:id="rId31"/>
    <p:sldId id="281" r:id="rId32"/>
    <p:sldId id="308" r:id="rId33"/>
    <p:sldId id="266" r:id="rId34"/>
    <p:sldId id="291" r:id="rId35"/>
    <p:sldId id="262" r:id="rId36"/>
    <p:sldId id="301" r:id="rId37"/>
    <p:sldId id="302" r:id="rId38"/>
    <p:sldId id="303" r:id="rId39"/>
    <p:sldId id="310" r:id="rId40"/>
    <p:sldId id="263" r:id="rId41"/>
    <p:sldId id="264" r:id="rId42"/>
    <p:sldId id="265" r:id="rId43"/>
    <p:sldId id="290" r:id="rId44"/>
    <p:sldId id="309" r:id="rId45"/>
    <p:sldId id="283" r:id="rId46"/>
    <p:sldId id="267" r:id="rId47"/>
    <p:sldId id="268"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73"/>
    <p:restoredTop sz="86466"/>
  </p:normalViewPr>
  <p:slideViewPr>
    <p:cSldViewPr snapToGrid="0" snapToObjects="1">
      <p:cViewPr varScale="1">
        <p:scale>
          <a:sx n="111" d="100"/>
          <a:sy n="111" d="100"/>
        </p:scale>
        <p:origin x="456" y="192"/>
      </p:cViewPr>
      <p:guideLst/>
    </p:cSldViewPr>
  </p:slideViewPr>
  <p:outlineViewPr>
    <p:cViewPr>
      <p:scale>
        <a:sx n="33" d="100"/>
        <a:sy n="33" d="100"/>
      </p:scale>
      <p:origin x="0" y="-84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2D194-97DC-174A-801C-2FF7F942A32C}" type="datetimeFigureOut">
              <a:rPr lang="en-US" smtClean="0"/>
              <a:t>12/4/19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E990A-2A3F-8846-A36A-02B6DFEB861D}" type="slidenum">
              <a:rPr lang="en-US" smtClean="0"/>
              <a:t>‹#›</a:t>
            </a:fld>
            <a:endParaRPr lang="en-US"/>
          </a:p>
        </p:txBody>
      </p:sp>
    </p:spTree>
    <p:extLst>
      <p:ext uri="{BB962C8B-B14F-4D97-AF65-F5344CB8AC3E}">
        <p14:creationId xmlns:p14="http://schemas.microsoft.com/office/powerpoint/2010/main" val="338575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E990A-2A3F-8846-A36A-02B6DFEB861D}" type="slidenum">
              <a:rPr lang="en-US" smtClean="0"/>
              <a:t>8</a:t>
            </a:fld>
            <a:endParaRPr lang="en-US"/>
          </a:p>
        </p:txBody>
      </p:sp>
    </p:spTree>
    <p:extLst>
      <p:ext uri="{BB962C8B-B14F-4D97-AF65-F5344CB8AC3E}">
        <p14:creationId xmlns:p14="http://schemas.microsoft.com/office/powerpoint/2010/main" val="334649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E990A-2A3F-8846-A36A-02B6DFEB861D}" type="slidenum">
              <a:rPr lang="en-US" smtClean="0"/>
              <a:t>9</a:t>
            </a:fld>
            <a:endParaRPr lang="en-US"/>
          </a:p>
        </p:txBody>
      </p:sp>
    </p:spTree>
    <p:extLst>
      <p:ext uri="{BB962C8B-B14F-4D97-AF65-F5344CB8AC3E}">
        <p14:creationId xmlns:p14="http://schemas.microsoft.com/office/powerpoint/2010/main" val="274297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3E990A-2A3F-8846-A36A-02B6DFEB861D}" type="slidenum">
              <a:rPr lang="en-US" smtClean="0"/>
              <a:t>10</a:t>
            </a:fld>
            <a:endParaRPr lang="en-US"/>
          </a:p>
        </p:txBody>
      </p:sp>
    </p:spTree>
    <p:extLst>
      <p:ext uri="{BB962C8B-B14F-4D97-AF65-F5344CB8AC3E}">
        <p14:creationId xmlns:p14="http://schemas.microsoft.com/office/powerpoint/2010/main" val="3706738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12/4/19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12/4/19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conomistsview.typepad.com/economistsview/2007/10/robert-reichs-p.html"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conjwatch.org/articles/adam-smith-and-liberal-economics-reading-the-minimum-wage-debate-of-1795-96" TargetMode="External"/><Relationship Id="rId2" Type="http://schemas.openxmlformats.org/officeDocument/2006/relationships/hyperlink" Target="http://econfaculty.gmu.edu/klein/PdfPapers/SHLE_paper/C.Martin11.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econfaculty.gmu.edu/klein/PdfPapers/SHLE_paper/Drylie_schooling17.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econfaculty.gmu.edu/klein/PdfPapers/SHLE_paper/Diesel%20Usury%20v13.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econfaculty.gmu.edu/klein/Assets/Adam%20Smith%20presumption%20of%20liberty%20quotes.doc"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5186-CB53-3C4B-8BB0-0596454DACB7}"/>
              </a:ext>
            </a:extLst>
          </p:cNvPr>
          <p:cNvSpPr>
            <a:spLocks noGrp="1"/>
          </p:cNvSpPr>
          <p:nvPr>
            <p:ph type="ctrTitle"/>
          </p:nvPr>
        </p:nvSpPr>
        <p:spPr/>
        <p:txBody>
          <a:bodyPr/>
          <a:lstStyle/>
          <a:p>
            <a:r>
              <a:rPr lang="en-US" dirty="0"/>
              <a:t>Left </a:t>
            </a:r>
            <a:r>
              <a:rPr lang="en-US" dirty="0" err="1"/>
              <a:t>Smithianism</a:t>
            </a:r>
            <a:endParaRPr lang="en-US" dirty="0"/>
          </a:p>
        </p:txBody>
      </p:sp>
      <p:sp>
        <p:nvSpPr>
          <p:cNvPr id="3" name="Subtitle 2">
            <a:extLst>
              <a:ext uri="{FF2B5EF4-FFF2-40B4-BE49-F238E27FC236}">
                <a16:creationId xmlns:a16="http://schemas.microsoft.com/office/drawing/2014/main" id="{F693BA5B-CFAC-4643-9B9D-AD8F2EFA8B4A}"/>
              </a:ext>
            </a:extLst>
          </p:cNvPr>
          <p:cNvSpPr>
            <a:spLocks noGrp="1"/>
          </p:cNvSpPr>
          <p:nvPr>
            <p:ph type="subTitle" idx="1"/>
          </p:nvPr>
        </p:nvSpPr>
        <p:spPr/>
        <p:txBody>
          <a:bodyPr/>
          <a:lstStyle/>
          <a:p>
            <a:r>
              <a:rPr lang="en-US" dirty="0"/>
              <a:t>Daniel Klein, George Mason University</a:t>
            </a:r>
          </a:p>
          <a:p>
            <a:r>
              <a:rPr lang="en-US" dirty="0"/>
              <a:t>Institute for Humane Studies 2 December 2019</a:t>
            </a:r>
          </a:p>
        </p:txBody>
      </p:sp>
    </p:spTree>
    <p:extLst>
      <p:ext uri="{BB962C8B-B14F-4D97-AF65-F5344CB8AC3E}">
        <p14:creationId xmlns:p14="http://schemas.microsoft.com/office/powerpoint/2010/main" val="283933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323BC-DACB-394A-B790-AE13E08F3D04}"/>
              </a:ext>
            </a:extLst>
          </p:cNvPr>
          <p:cNvSpPr>
            <a:spLocks noGrp="1"/>
          </p:cNvSpPr>
          <p:nvPr>
            <p:ph type="title"/>
          </p:nvPr>
        </p:nvSpPr>
        <p:spPr/>
        <p:txBody>
          <a:bodyPr>
            <a:normAutofit/>
          </a:bodyPr>
          <a:lstStyle/>
          <a:p>
            <a:r>
              <a:rPr lang="en-US" sz="4400" dirty="0"/>
              <a:t>An important conversation</a:t>
            </a:r>
          </a:p>
        </p:txBody>
      </p:sp>
      <p:sp>
        <p:nvSpPr>
          <p:cNvPr id="3" name="Content Placeholder 2">
            <a:extLst>
              <a:ext uri="{FF2B5EF4-FFF2-40B4-BE49-F238E27FC236}">
                <a16:creationId xmlns:a16="http://schemas.microsoft.com/office/drawing/2014/main" id="{F7E6842A-9AE4-9A46-B06F-7E2E7602A897}"/>
              </a:ext>
            </a:extLst>
          </p:cNvPr>
          <p:cNvSpPr>
            <a:spLocks noGrp="1"/>
          </p:cNvSpPr>
          <p:nvPr>
            <p:ph idx="1"/>
          </p:nvPr>
        </p:nvSpPr>
        <p:spPr/>
        <p:txBody>
          <a:bodyPr>
            <a:normAutofit/>
          </a:bodyPr>
          <a:lstStyle/>
          <a:p>
            <a:r>
              <a:rPr lang="en-US" sz="3200" dirty="0"/>
              <a:t>Smith is central in liberalism</a:t>
            </a:r>
          </a:p>
          <a:p>
            <a:r>
              <a:rPr lang="en-US" sz="3200" dirty="0"/>
              <a:t>We engage and learn from one another</a:t>
            </a:r>
          </a:p>
          <a:p>
            <a:r>
              <a:rPr lang="en-US" sz="3200" dirty="0"/>
              <a:t>We learn Smith’s enduring relevance</a:t>
            </a:r>
          </a:p>
          <a:p>
            <a:r>
              <a:rPr lang="en-US" sz="3200" dirty="0"/>
              <a:t>We practice civil political discourse</a:t>
            </a:r>
          </a:p>
          <a:p>
            <a:r>
              <a:rPr lang="en-US" sz="3200" dirty="0"/>
              <a:t>We scrutinize texts</a:t>
            </a:r>
          </a:p>
          <a:p>
            <a:r>
              <a:rPr lang="en-US" sz="3200" dirty="0"/>
              <a:t>We dwell in the great mind</a:t>
            </a:r>
          </a:p>
          <a:p>
            <a:endParaRPr lang="en-US" dirty="0"/>
          </a:p>
        </p:txBody>
      </p:sp>
    </p:spTree>
    <p:extLst>
      <p:ext uri="{BB962C8B-B14F-4D97-AF65-F5344CB8AC3E}">
        <p14:creationId xmlns:p14="http://schemas.microsoft.com/office/powerpoint/2010/main" val="151255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9D7C-BBA4-3A4F-9211-30C116B1758F}"/>
              </a:ext>
            </a:extLst>
          </p:cNvPr>
          <p:cNvSpPr>
            <a:spLocks noGrp="1"/>
          </p:cNvSpPr>
          <p:nvPr>
            <p:ph type="title"/>
          </p:nvPr>
        </p:nvSpPr>
        <p:spPr/>
        <p:txBody>
          <a:bodyPr>
            <a:normAutofit/>
          </a:bodyPr>
          <a:lstStyle/>
          <a:p>
            <a:r>
              <a:rPr lang="en-US" sz="4400" dirty="0"/>
              <a:t>Politics is primarily directional</a:t>
            </a:r>
          </a:p>
        </p:txBody>
      </p:sp>
      <p:sp>
        <p:nvSpPr>
          <p:cNvPr id="3" name="Content Placeholder 2">
            <a:extLst>
              <a:ext uri="{FF2B5EF4-FFF2-40B4-BE49-F238E27FC236}">
                <a16:creationId xmlns:a16="http://schemas.microsoft.com/office/drawing/2014/main" id="{66AAAE99-513E-594F-9173-DB3EA4949368}"/>
              </a:ext>
            </a:extLst>
          </p:cNvPr>
          <p:cNvSpPr>
            <a:spLocks noGrp="1"/>
          </p:cNvSpPr>
          <p:nvPr>
            <p:ph idx="1"/>
          </p:nvPr>
        </p:nvSpPr>
        <p:spPr/>
        <p:txBody>
          <a:bodyPr/>
          <a:lstStyle/>
          <a:p>
            <a:pPr marL="0" indent="0">
              <a:buNone/>
            </a:pPr>
            <a:r>
              <a:rPr lang="en-US" sz="3200" dirty="0"/>
              <a:t>Not destinational.</a:t>
            </a:r>
          </a:p>
          <a:p>
            <a:pPr marL="0" indent="0">
              <a:buNone/>
            </a:pPr>
            <a:endParaRPr lang="en-US" dirty="0"/>
          </a:p>
          <a:p>
            <a:pPr marL="0" indent="0">
              <a:buNone/>
            </a:pPr>
            <a:r>
              <a:rPr lang="en-US" dirty="0"/>
              <a:t>Gordon Brown: “</a:t>
            </a:r>
            <a:r>
              <a:rPr lang="en-US" dirty="0">
                <a:solidFill>
                  <a:srgbClr val="FFFF00"/>
                </a:solidFill>
              </a:rPr>
              <a:t>Would the Adam Smith who has been the inspiration behind the right-of-</a:t>
            </a:r>
            <a:r>
              <a:rPr lang="en-US" dirty="0" err="1">
                <a:solidFill>
                  <a:srgbClr val="FFFF00"/>
                </a:solidFill>
              </a:rPr>
              <a:t>centre</a:t>
            </a:r>
            <a:r>
              <a:rPr lang="en-US" dirty="0">
                <a:solidFill>
                  <a:srgbClr val="FFFF00"/>
                </a:solidFill>
              </a:rPr>
              <a:t> Adam Smith Institute be more likely to feel at home with the left-of-</a:t>
            </a:r>
            <a:r>
              <a:rPr lang="en-US" dirty="0" err="1">
                <a:solidFill>
                  <a:srgbClr val="FFFF00"/>
                </a:solidFill>
              </a:rPr>
              <a:t>centre</a:t>
            </a:r>
            <a:r>
              <a:rPr lang="en-US" dirty="0">
                <a:solidFill>
                  <a:srgbClr val="FFFF00"/>
                </a:solidFill>
              </a:rPr>
              <a:t> John Smith Institute?</a:t>
            </a:r>
            <a:r>
              <a:rPr lang="en-US" dirty="0"/>
              <a:t>”</a:t>
            </a:r>
          </a:p>
        </p:txBody>
      </p:sp>
      <p:pic>
        <p:nvPicPr>
          <p:cNvPr id="4" name="Picture 3">
            <a:extLst>
              <a:ext uri="{FF2B5EF4-FFF2-40B4-BE49-F238E27FC236}">
                <a16:creationId xmlns:a16="http://schemas.microsoft.com/office/drawing/2014/main" id="{22760B9D-3492-8840-80CB-0DD53A126E09}"/>
              </a:ext>
            </a:extLst>
          </p:cNvPr>
          <p:cNvPicPr>
            <a:picLocks noChangeAspect="1"/>
          </p:cNvPicPr>
          <p:nvPr/>
        </p:nvPicPr>
        <p:blipFill>
          <a:blip r:embed="rId2"/>
          <a:stretch>
            <a:fillRect/>
          </a:stretch>
        </p:blipFill>
        <p:spPr>
          <a:xfrm>
            <a:off x="500976" y="4558898"/>
            <a:ext cx="5067300" cy="1536700"/>
          </a:xfrm>
          <a:prstGeom prst="rect">
            <a:avLst/>
          </a:prstGeom>
        </p:spPr>
      </p:pic>
      <p:pic>
        <p:nvPicPr>
          <p:cNvPr id="5" name="Picture 4">
            <a:extLst>
              <a:ext uri="{FF2B5EF4-FFF2-40B4-BE49-F238E27FC236}">
                <a16:creationId xmlns:a16="http://schemas.microsoft.com/office/drawing/2014/main" id="{BF23F359-E0F7-D147-BACE-872DE0A84580}"/>
              </a:ext>
            </a:extLst>
          </p:cNvPr>
          <p:cNvPicPr>
            <a:picLocks noChangeAspect="1"/>
          </p:cNvPicPr>
          <p:nvPr/>
        </p:nvPicPr>
        <p:blipFill>
          <a:blip r:embed="rId3"/>
          <a:stretch>
            <a:fillRect/>
          </a:stretch>
        </p:blipFill>
        <p:spPr>
          <a:xfrm>
            <a:off x="5959750" y="4543354"/>
            <a:ext cx="4723683" cy="1557258"/>
          </a:xfrm>
          <a:prstGeom prst="rect">
            <a:avLst/>
          </a:prstGeom>
        </p:spPr>
      </p:pic>
    </p:spTree>
    <p:extLst>
      <p:ext uri="{BB962C8B-B14F-4D97-AF65-F5344CB8AC3E}">
        <p14:creationId xmlns:p14="http://schemas.microsoft.com/office/powerpoint/2010/main" val="324385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52CB-C361-6E4F-BCE1-1D7DAE5A4BBB}"/>
              </a:ext>
            </a:extLst>
          </p:cNvPr>
          <p:cNvSpPr>
            <a:spLocks noGrp="1"/>
          </p:cNvSpPr>
          <p:nvPr>
            <p:ph type="title"/>
          </p:nvPr>
        </p:nvSpPr>
        <p:spPr/>
        <p:txBody>
          <a:bodyPr>
            <a:normAutofit/>
          </a:bodyPr>
          <a:lstStyle/>
          <a:p>
            <a:r>
              <a:rPr lang="en-US" sz="4400" dirty="0"/>
              <a:t>Eli </a:t>
            </a:r>
            <a:r>
              <a:rPr lang="en-US" sz="4400" dirty="0" err="1"/>
              <a:t>Ginzberg</a:t>
            </a:r>
            <a:r>
              <a:rPr lang="en-US" sz="4400" dirty="0"/>
              <a:t> (1934)</a:t>
            </a:r>
          </a:p>
        </p:txBody>
      </p:sp>
      <p:sp>
        <p:nvSpPr>
          <p:cNvPr id="3" name="Content Placeholder 2">
            <a:extLst>
              <a:ext uri="{FF2B5EF4-FFF2-40B4-BE49-F238E27FC236}">
                <a16:creationId xmlns:a16="http://schemas.microsoft.com/office/drawing/2014/main" id="{86E48182-8B83-A444-8F58-4ACF507D3CF0}"/>
              </a:ext>
            </a:extLst>
          </p:cNvPr>
          <p:cNvSpPr>
            <a:spLocks noGrp="1"/>
          </p:cNvSpPr>
          <p:nvPr>
            <p:ph idx="1"/>
          </p:nvPr>
        </p:nvSpPr>
        <p:spPr>
          <a:xfrm>
            <a:off x="680321" y="2082229"/>
            <a:ext cx="9613861" cy="3599316"/>
          </a:xfrm>
        </p:spPr>
        <p:txBody>
          <a:bodyPr>
            <a:noAutofit/>
          </a:bodyPr>
          <a:lstStyle/>
          <a:p>
            <a:pPr marL="0" indent="0">
              <a:buNone/>
            </a:pPr>
            <a:r>
              <a:rPr lang="en-US" sz="3200" dirty="0"/>
              <a:t>“Had Adam Smith been afforded the opportunity to review the problems of corporate enterprise in 1931 there is little doubt that his general approach would have been the same as in 1776: namely, a preoccupation with the public welfare. His conclusions might have differed greatly from those of his earlier analysis. … General objectives were his major concern; techniques had only a secondary interest for him.”</a:t>
            </a:r>
            <a:endParaRPr lang="en-US" sz="3200" dirty="0">
              <a:solidFill>
                <a:srgbClr val="FFFF00"/>
              </a:solidFill>
            </a:endParaRPr>
          </a:p>
          <a:p>
            <a:pPr marL="0" indent="0">
              <a:buNone/>
            </a:pPr>
            <a:r>
              <a:rPr lang="en-US" sz="3200" dirty="0">
                <a:solidFill>
                  <a:srgbClr val="FFFF00"/>
                </a:solidFill>
              </a:rPr>
              <a:t>That-was-then-ism</a:t>
            </a:r>
            <a:r>
              <a:rPr lang="en-US" sz="3200" dirty="0"/>
              <a:t>.</a:t>
            </a:r>
          </a:p>
        </p:txBody>
      </p:sp>
    </p:spTree>
    <p:extLst>
      <p:ext uri="{BB962C8B-B14F-4D97-AF65-F5344CB8AC3E}">
        <p14:creationId xmlns:p14="http://schemas.microsoft.com/office/powerpoint/2010/main" val="178739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04C7-68E0-5A47-9421-1A5574AF436E}"/>
              </a:ext>
            </a:extLst>
          </p:cNvPr>
          <p:cNvSpPr>
            <a:spLocks noGrp="1"/>
          </p:cNvSpPr>
          <p:nvPr>
            <p:ph type="title"/>
          </p:nvPr>
        </p:nvSpPr>
        <p:spPr/>
        <p:txBody>
          <a:bodyPr>
            <a:normAutofit/>
          </a:bodyPr>
          <a:lstStyle/>
          <a:p>
            <a:r>
              <a:rPr lang="en-US" sz="4400" dirty="0"/>
              <a:t>“Left”</a:t>
            </a:r>
          </a:p>
        </p:txBody>
      </p:sp>
      <p:sp>
        <p:nvSpPr>
          <p:cNvPr id="3" name="Content Placeholder 2">
            <a:extLst>
              <a:ext uri="{FF2B5EF4-FFF2-40B4-BE49-F238E27FC236}">
                <a16:creationId xmlns:a16="http://schemas.microsoft.com/office/drawing/2014/main" id="{A1CC509C-4C22-0D49-B1FE-A81520BC5249}"/>
              </a:ext>
            </a:extLst>
          </p:cNvPr>
          <p:cNvSpPr>
            <a:spLocks noGrp="1"/>
          </p:cNvSpPr>
          <p:nvPr>
            <p:ph idx="1"/>
          </p:nvPr>
        </p:nvSpPr>
        <p:spPr>
          <a:xfrm>
            <a:off x="680321" y="2035929"/>
            <a:ext cx="9613861" cy="4521127"/>
          </a:xfrm>
        </p:spPr>
        <p:txBody>
          <a:bodyPr>
            <a:normAutofit/>
          </a:bodyPr>
          <a:lstStyle/>
          <a:p>
            <a:pPr marL="0" indent="0">
              <a:buNone/>
            </a:pPr>
            <a:r>
              <a:rPr lang="en-US" dirty="0"/>
              <a:t>Although sometimes favorable to liberalizations: </a:t>
            </a:r>
          </a:p>
          <a:p>
            <a:pPr marL="457200" lvl="1" indent="0">
              <a:buNone/>
            </a:pPr>
            <a:r>
              <a:rPr lang="en-US" dirty="0"/>
              <a:t>drugs, sex, abortion, immigration</a:t>
            </a:r>
          </a:p>
          <a:p>
            <a:pPr marL="0" indent="0">
              <a:buNone/>
            </a:pPr>
            <a:r>
              <a:rPr lang="en-US" dirty="0"/>
              <a:t>The left tends to support status-quo interventions, redistribution, welfare state, govt programs.</a:t>
            </a:r>
          </a:p>
          <a:p>
            <a:pPr marL="0" indent="0">
              <a:buNone/>
            </a:pPr>
            <a:r>
              <a:rPr lang="en-US" dirty="0"/>
              <a:t>And new interventions, new </a:t>
            </a:r>
            <a:r>
              <a:rPr lang="en-US" dirty="0" err="1"/>
              <a:t>give-aways</a:t>
            </a:r>
            <a:r>
              <a:rPr lang="en-US" dirty="0"/>
              <a:t>, entitlements.</a:t>
            </a:r>
          </a:p>
          <a:p>
            <a:pPr marL="0" indent="0">
              <a:buNone/>
            </a:pPr>
            <a:endParaRPr lang="en-US" dirty="0"/>
          </a:p>
          <a:p>
            <a:pPr marL="0" indent="0">
              <a:buNone/>
            </a:pPr>
            <a:r>
              <a:rPr lang="en-US" dirty="0"/>
              <a:t>Rarely advocate school choice, privatization, liberalization of land-use restrictions, occupational licensing, FDA, gun rights, etc.</a:t>
            </a:r>
          </a:p>
          <a:p>
            <a:pPr marL="0" indent="0">
              <a:buNone/>
            </a:pPr>
            <a:endParaRPr lang="en-US" dirty="0"/>
          </a:p>
          <a:p>
            <a:pPr marL="0" indent="0">
              <a:buNone/>
            </a:pPr>
            <a:r>
              <a:rPr lang="en-US" dirty="0"/>
              <a:t>Push in the </a:t>
            </a:r>
            <a:r>
              <a:rPr lang="en-US" dirty="0">
                <a:solidFill>
                  <a:srgbClr val="FFFF00"/>
                </a:solidFill>
              </a:rPr>
              <a:t>direction</a:t>
            </a:r>
            <a:r>
              <a:rPr lang="en-US" dirty="0"/>
              <a:t> of the </a:t>
            </a:r>
            <a:r>
              <a:rPr lang="en-US" dirty="0">
                <a:solidFill>
                  <a:srgbClr val="FFFF00"/>
                </a:solidFill>
              </a:rPr>
              <a:t>greater governmentalization</a:t>
            </a:r>
            <a:r>
              <a:rPr lang="en-US" dirty="0"/>
              <a:t> of social affairs, even if they suffer from some denial about that.</a:t>
            </a:r>
          </a:p>
        </p:txBody>
      </p:sp>
    </p:spTree>
    <p:extLst>
      <p:ext uri="{BB962C8B-B14F-4D97-AF65-F5344CB8AC3E}">
        <p14:creationId xmlns:p14="http://schemas.microsoft.com/office/powerpoint/2010/main" val="194724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9D7C-BBA4-3A4F-9211-30C116B1758F}"/>
              </a:ext>
            </a:extLst>
          </p:cNvPr>
          <p:cNvSpPr>
            <a:spLocks noGrp="1"/>
          </p:cNvSpPr>
          <p:nvPr>
            <p:ph type="title"/>
          </p:nvPr>
        </p:nvSpPr>
        <p:spPr/>
        <p:txBody>
          <a:bodyPr>
            <a:normAutofit/>
          </a:bodyPr>
          <a:lstStyle/>
          <a:p>
            <a:r>
              <a:rPr lang="en-US" sz="4400" dirty="0"/>
              <a:t>I agree that…</a:t>
            </a:r>
          </a:p>
        </p:txBody>
      </p:sp>
      <p:sp>
        <p:nvSpPr>
          <p:cNvPr id="3" name="Content Placeholder 2">
            <a:extLst>
              <a:ext uri="{FF2B5EF4-FFF2-40B4-BE49-F238E27FC236}">
                <a16:creationId xmlns:a16="http://schemas.microsoft.com/office/drawing/2014/main" id="{66AAAE99-513E-594F-9173-DB3EA4949368}"/>
              </a:ext>
            </a:extLst>
          </p:cNvPr>
          <p:cNvSpPr>
            <a:spLocks noGrp="1"/>
          </p:cNvSpPr>
          <p:nvPr>
            <p:ph idx="1"/>
          </p:nvPr>
        </p:nvSpPr>
        <p:spPr/>
        <p:txBody>
          <a:bodyPr>
            <a:noAutofit/>
          </a:bodyPr>
          <a:lstStyle/>
          <a:p>
            <a:r>
              <a:rPr lang="en-US" sz="3200" dirty="0"/>
              <a:t>Smith was not a Murray-Rothbard libertarian.</a:t>
            </a:r>
          </a:p>
          <a:p>
            <a:endParaRPr lang="en-US" sz="3200" dirty="0"/>
          </a:p>
          <a:p>
            <a:r>
              <a:rPr lang="en-US" sz="3200" dirty="0"/>
              <a:t>Has anyone claimed that Smith was? </a:t>
            </a:r>
          </a:p>
          <a:p>
            <a:r>
              <a:rPr lang="en-US" sz="3200" dirty="0"/>
              <a:t>Murray Rothbard attacked Smith.</a:t>
            </a:r>
          </a:p>
          <a:p>
            <a:endParaRPr lang="en-US" sz="3200" dirty="0"/>
          </a:p>
          <a:p>
            <a:r>
              <a:rPr lang="en-US" sz="3200" dirty="0"/>
              <a:t>Was Smith </a:t>
            </a:r>
            <a:r>
              <a:rPr lang="en-US" sz="3200" i="1" dirty="0"/>
              <a:t>any</a:t>
            </a:r>
            <a:r>
              <a:rPr lang="en-US" sz="3200" dirty="0"/>
              <a:t> kind of libertarian?</a:t>
            </a:r>
          </a:p>
          <a:p>
            <a:r>
              <a:rPr lang="en-US" sz="3200" dirty="0"/>
              <a:t>I have criticized “niche libertarianism”.</a:t>
            </a:r>
          </a:p>
          <a:p>
            <a:pPr marL="0" indent="0">
              <a:buNone/>
            </a:pPr>
            <a:endParaRPr lang="en-US" sz="3200" dirty="0"/>
          </a:p>
          <a:p>
            <a:endParaRPr lang="en-US" sz="3200" dirty="0"/>
          </a:p>
        </p:txBody>
      </p:sp>
    </p:spTree>
    <p:extLst>
      <p:ext uri="{BB962C8B-B14F-4D97-AF65-F5344CB8AC3E}">
        <p14:creationId xmlns:p14="http://schemas.microsoft.com/office/powerpoint/2010/main" val="334144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9D7C-BBA4-3A4F-9211-30C116B1758F}"/>
              </a:ext>
            </a:extLst>
          </p:cNvPr>
          <p:cNvSpPr>
            <a:spLocks noGrp="1"/>
          </p:cNvSpPr>
          <p:nvPr>
            <p:ph type="title"/>
          </p:nvPr>
        </p:nvSpPr>
        <p:spPr/>
        <p:txBody>
          <a:bodyPr>
            <a:normAutofit/>
          </a:bodyPr>
          <a:lstStyle/>
          <a:p>
            <a:endParaRPr lang="en-US" sz="4400" dirty="0"/>
          </a:p>
        </p:txBody>
      </p:sp>
      <p:sp>
        <p:nvSpPr>
          <p:cNvPr id="3" name="Content Placeholder 2">
            <a:extLst>
              <a:ext uri="{FF2B5EF4-FFF2-40B4-BE49-F238E27FC236}">
                <a16:creationId xmlns:a16="http://schemas.microsoft.com/office/drawing/2014/main" id="{66AAAE99-513E-594F-9173-DB3EA4949368}"/>
              </a:ext>
            </a:extLst>
          </p:cNvPr>
          <p:cNvSpPr>
            <a:spLocks noGrp="1"/>
          </p:cNvSpPr>
          <p:nvPr>
            <p:ph idx="1"/>
          </p:nvPr>
        </p:nvSpPr>
        <p:spPr/>
        <p:txBody>
          <a:bodyPr/>
          <a:lstStyle/>
          <a:p>
            <a:pPr marL="0" indent="0">
              <a:buNone/>
            </a:pPr>
            <a:r>
              <a:rPr lang="en-US" sz="4000" dirty="0"/>
              <a:t>The left </a:t>
            </a:r>
            <a:r>
              <a:rPr lang="en-US" sz="4000" dirty="0" err="1"/>
              <a:t>Smithians</a:t>
            </a:r>
            <a:r>
              <a:rPr lang="en-US" sz="4000" dirty="0"/>
              <a:t> are overplaying their hand. </a:t>
            </a:r>
          </a:p>
          <a:p>
            <a:pPr marL="0" indent="0">
              <a:buNone/>
            </a:pPr>
            <a:endParaRPr lang="en-US" dirty="0"/>
          </a:p>
        </p:txBody>
      </p:sp>
      <p:pic>
        <p:nvPicPr>
          <p:cNvPr id="8" name="Picture 7">
            <a:extLst>
              <a:ext uri="{FF2B5EF4-FFF2-40B4-BE49-F238E27FC236}">
                <a16:creationId xmlns:a16="http://schemas.microsoft.com/office/drawing/2014/main" id="{43C4012C-732A-E745-A717-B959B5A9BE51}"/>
              </a:ext>
            </a:extLst>
          </p:cNvPr>
          <p:cNvPicPr>
            <a:picLocks noChangeAspect="1"/>
          </p:cNvPicPr>
          <p:nvPr/>
        </p:nvPicPr>
        <p:blipFill>
          <a:blip r:embed="rId2"/>
          <a:stretch>
            <a:fillRect/>
          </a:stretch>
        </p:blipFill>
        <p:spPr>
          <a:xfrm>
            <a:off x="7448342" y="3185618"/>
            <a:ext cx="3864348" cy="2960349"/>
          </a:xfrm>
          <a:prstGeom prst="rect">
            <a:avLst/>
          </a:prstGeom>
        </p:spPr>
      </p:pic>
    </p:spTree>
    <p:extLst>
      <p:ext uri="{BB962C8B-B14F-4D97-AF65-F5344CB8AC3E}">
        <p14:creationId xmlns:p14="http://schemas.microsoft.com/office/powerpoint/2010/main" val="3401632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9EC8-F1D3-F74C-B17F-E2B81BAA3E89}"/>
              </a:ext>
            </a:extLst>
          </p:cNvPr>
          <p:cNvSpPr>
            <a:spLocks noGrp="1"/>
          </p:cNvSpPr>
          <p:nvPr>
            <p:ph type="title"/>
          </p:nvPr>
        </p:nvSpPr>
        <p:spPr/>
        <p:txBody>
          <a:bodyPr>
            <a:noAutofit/>
          </a:bodyPr>
          <a:lstStyle/>
          <a:p>
            <a:r>
              <a:rPr lang="en-US" sz="4400" dirty="0"/>
              <a:t>Early intimations of left </a:t>
            </a:r>
            <a:r>
              <a:rPr lang="en-US" sz="4400" dirty="0" err="1"/>
              <a:t>Smithianism</a:t>
            </a:r>
            <a:endParaRPr lang="en-US" sz="4400" dirty="0"/>
          </a:p>
        </p:txBody>
      </p:sp>
      <p:sp>
        <p:nvSpPr>
          <p:cNvPr id="3" name="Content Placeholder 2">
            <a:extLst>
              <a:ext uri="{FF2B5EF4-FFF2-40B4-BE49-F238E27FC236}">
                <a16:creationId xmlns:a16="http://schemas.microsoft.com/office/drawing/2014/main" id="{33544512-AC35-6144-A726-BBFE6249B058}"/>
              </a:ext>
            </a:extLst>
          </p:cNvPr>
          <p:cNvSpPr>
            <a:spLocks noGrp="1"/>
          </p:cNvSpPr>
          <p:nvPr>
            <p:ph idx="1"/>
          </p:nvPr>
        </p:nvSpPr>
        <p:spPr/>
        <p:txBody>
          <a:bodyPr>
            <a:normAutofit lnSpcReduction="10000"/>
          </a:bodyPr>
          <a:lstStyle/>
          <a:p>
            <a:r>
              <a:rPr lang="en-US" sz="3200" dirty="0"/>
              <a:t>William Thompson, John Gray, John Francis Bray</a:t>
            </a:r>
          </a:p>
          <a:p>
            <a:r>
              <a:rPr lang="en-US" sz="3200" dirty="0"/>
              <a:t>Karl Marx</a:t>
            </a:r>
          </a:p>
          <a:p>
            <a:r>
              <a:rPr lang="en-US" sz="3200" dirty="0"/>
              <a:t>Albion Small</a:t>
            </a:r>
          </a:p>
          <a:p>
            <a:r>
              <a:rPr lang="en-US" sz="3200" dirty="0"/>
              <a:t>Max Lerner</a:t>
            </a:r>
          </a:p>
          <a:p>
            <a:r>
              <a:rPr lang="en-US" sz="3200" dirty="0"/>
              <a:t>Eli </a:t>
            </a:r>
            <a:r>
              <a:rPr lang="en-US" sz="3200" dirty="0" err="1"/>
              <a:t>Ginzberg</a:t>
            </a:r>
            <a:r>
              <a:rPr lang="en-US" sz="3200" dirty="0"/>
              <a:t> (1934)</a:t>
            </a:r>
          </a:p>
          <a:p>
            <a:r>
              <a:rPr lang="en-US" sz="3200" dirty="0"/>
              <a:t>Spencer Pack </a:t>
            </a:r>
            <a:r>
              <a:rPr lang="en-US" sz="3200" dirty="0">
                <a:sym typeface="Wingdings" pitchFamily="2" charset="2"/>
              </a:rPr>
              <a:t> 1990s Emma Rothschild, Samuel Fleischacker, to present, many others </a:t>
            </a:r>
            <a:endParaRPr lang="en-US" sz="3200" dirty="0"/>
          </a:p>
        </p:txBody>
      </p:sp>
    </p:spTree>
    <p:extLst>
      <p:ext uri="{BB962C8B-B14F-4D97-AF65-F5344CB8AC3E}">
        <p14:creationId xmlns:p14="http://schemas.microsoft.com/office/powerpoint/2010/main" val="253107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4C6E4-643B-5E45-9A61-8A3039003406}"/>
              </a:ext>
            </a:extLst>
          </p:cNvPr>
          <p:cNvSpPr>
            <a:spLocks noGrp="1"/>
          </p:cNvSpPr>
          <p:nvPr>
            <p:ph type="title"/>
          </p:nvPr>
        </p:nvSpPr>
        <p:spPr/>
        <p:txBody>
          <a:bodyPr/>
          <a:lstStyle/>
          <a:p>
            <a:r>
              <a:rPr lang="en-US" dirty="0"/>
              <a:t>Critics of left </a:t>
            </a:r>
            <a:r>
              <a:rPr lang="en-US" dirty="0" err="1"/>
              <a:t>Smithianism</a:t>
            </a:r>
            <a:endParaRPr lang="en-US" dirty="0"/>
          </a:p>
        </p:txBody>
      </p:sp>
      <p:sp>
        <p:nvSpPr>
          <p:cNvPr id="3" name="Content Placeholder 2">
            <a:extLst>
              <a:ext uri="{FF2B5EF4-FFF2-40B4-BE49-F238E27FC236}">
                <a16:creationId xmlns:a16="http://schemas.microsoft.com/office/drawing/2014/main" id="{0DF17987-6F25-1D43-9B18-C4D413614175}"/>
              </a:ext>
            </a:extLst>
          </p:cNvPr>
          <p:cNvSpPr>
            <a:spLocks noGrp="1"/>
          </p:cNvSpPr>
          <p:nvPr>
            <p:ph idx="1"/>
          </p:nvPr>
        </p:nvSpPr>
        <p:spPr>
          <a:xfrm>
            <a:off x="680321" y="2336873"/>
            <a:ext cx="9613861" cy="4283846"/>
          </a:xfrm>
        </p:spPr>
        <p:txBody>
          <a:bodyPr>
            <a:normAutofit/>
          </a:bodyPr>
          <a:lstStyle/>
          <a:p>
            <a:pPr marL="457200" lvl="1" indent="0">
              <a:buNone/>
            </a:pPr>
            <a:r>
              <a:rPr lang="en-US" sz="2400" dirty="0"/>
              <a:t>James Otteson</a:t>
            </a:r>
          </a:p>
          <a:p>
            <a:pPr marL="457200" lvl="1" indent="0">
              <a:buNone/>
            </a:pPr>
            <a:r>
              <a:rPr lang="en-US" sz="2400" dirty="0"/>
              <a:t>Craig Smith</a:t>
            </a:r>
          </a:p>
          <a:p>
            <a:pPr marL="457200" lvl="1" indent="0">
              <a:buNone/>
            </a:pPr>
            <a:r>
              <a:rPr lang="en-US" sz="2400" dirty="0"/>
              <a:t>Douglas Den </a:t>
            </a:r>
            <a:r>
              <a:rPr lang="en-US" sz="2400" dirty="0" err="1"/>
              <a:t>Uyl</a:t>
            </a:r>
            <a:endParaRPr lang="en-US" sz="2400" dirty="0"/>
          </a:p>
          <a:p>
            <a:pPr marL="457200" lvl="1" indent="0">
              <a:buNone/>
            </a:pPr>
            <a:r>
              <a:rPr lang="en-US" sz="2400" dirty="0"/>
              <a:t>Kenneth I. Macdonald</a:t>
            </a:r>
          </a:p>
          <a:p>
            <a:pPr marL="457200" lvl="1" indent="0">
              <a:buNone/>
            </a:pPr>
            <a:r>
              <a:rPr lang="en-US" sz="2400" dirty="0"/>
              <a:t>David D. Friedman</a:t>
            </a:r>
          </a:p>
          <a:p>
            <a:pPr marL="457200" lvl="1" indent="0">
              <a:buNone/>
            </a:pPr>
            <a:r>
              <a:rPr lang="en-US" sz="2400" dirty="0"/>
              <a:t>Christopher Martin</a:t>
            </a:r>
          </a:p>
          <a:p>
            <a:pPr marL="457200" lvl="1" indent="0">
              <a:buNone/>
            </a:pPr>
            <a:r>
              <a:rPr lang="en-US" sz="2400" dirty="0"/>
              <a:t>Michael Clark</a:t>
            </a:r>
          </a:p>
          <a:p>
            <a:pPr marL="457200" lvl="1" indent="0">
              <a:buNone/>
            </a:pPr>
            <a:r>
              <a:rPr lang="en-US" sz="2400" dirty="0"/>
              <a:t>Paul Mueller</a:t>
            </a:r>
          </a:p>
        </p:txBody>
      </p:sp>
    </p:spTree>
    <p:extLst>
      <p:ext uri="{BB962C8B-B14F-4D97-AF65-F5344CB8AC3E}">
        <p14:creationId xmlns:p14="http://schemas.microsoft.com/office/powerpoint/2010/main" val="418304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C715-9E21-2040-8D8E-2A2D75BA68A8}"/>
              </a:ext>
            </a:extLst>
          </p:cNvPr>
          <p:cNvSpPr>
            <a:spLocks noGrp="1"/>
          </p:cNvSpPr>
          <p:nvPr>
            <p:ph type="title"/>
          </p:nvPr>
        </p:nvSpPr>
        <p:spPr/>
        <p:txBody>
          <a:bodyPr/>
          <a:lstStyle/>
          <a:p>
            <a:r>
              <a:rPr lang="en-US" dirty="0"/>
              <a:t>Some general criticisms of left </a:t>
            </a:r>
            <a:r>
              <a:rPr lang="en-US" dirty="0" err="1"/>
              <a:t>Smithianism</a:t>
            </a:r>
            <a:endParaRPr lang="en-US" dirty="0"/>
          </a:p>
        </p:txBody>
      </p:sp>
      <p:sp>
        <p:nvSpPr>
          <p:cNvPr id="3" name="Content Placeholder 2">
            <a:extLst>
              <a:ext uri="{FF2B5EF4-FFF2-40B4-BE49-F238E27FC236}">
                <a16:creationId xmlns:a16="http://schemas.microsoft.com/office/drawing/2014/main" id="{E439D58F-3DC0-ED46-AC15-2A2446ED0F8A}"/>
              </a:ext>
            </a:extLst>
          </p:cNvPr>
          <p:cNvSpPr>
            <a:spLocks noGrp="1"/>
          </p:cNvSpPr>
          <p:nvPr>
            <p:ph idx="1"/>
          </p:nvPr>
        </p:nvSpPr>
        <p:spPr>
          <a:xfrm>
            <a:off x="680321" y="2059082"/>
            <a:ext cx="9613861" cy="4509552"/>
          </a:xfrm>
        </p:spPr>
        <p:txBody>
          <a:bodyPr>
            <a:normAutofit fontScale="62500" lnSpcReduction="20000"/>
          </a:bodyPr>
          <a:lstStyle/>
          <a:p>
            <a:pPr marL="0" indent="0">
              <a:buNone/>
            </a:pPr>
            <a:r>
              <a:rPr lang="en-US" dirty="0"/>
              <a:t>Inappropriate standards for saying Smith “left”:</a:t>
            </a:r>
          </a:p>
          <a:p>
            <a:r>
              <a:rPr lang="en-US" dirty="0"/>
              <a:t>Sustained the holiness of the whole. </a:t>
            </a:r>
          </a:p>
          <a:p>
            <a:r>
              <a:rPr lang="en-US" dirty="0"/>
              <a:t>Egalitarian: (1) everyone counting equally; (2) equality before the law.</a:t>
            </a:r>
          </a:p>
          <a:p>
            <a:r>
              <a:rPr lang="en-US" dirty="0"/>
              <a:t>Individuals are not atoms. </a:t>
            </a:r>
          </a:p>
          <a:p>
            <a:r>
              <a:rPr lang="en-US" dirty="0"/>
              <a:t>Markets depend on moral, cultural, institutional preconditions.</a:t>
            </a:r>
          </a:p>
          <a:p>
            <a:r>
              <a:rPr lang="en-US" dirty="0"/>
              <a:t>Didn’t advocate greed.</a:t>
            </a:r>
          </a:p>
          <a:p>
            <a:r>
              <a:rPr lang="en-US" dirty="0"/>
              <a:t>Not a laissez-faire dogmatist.</a:t>
            </a:r>
          </a:p>
          <a:p>
            <a:r>
              <a:rPr lang="en-US" dirty="0"/>
              <a:t>Knew that a shilling meant more to a poor person than it does to a rich person.</a:t>
            </a:r>
          </a:p>
          <a:p>
            <a:r>
              <a:rPr lang="en-US" dirty="0"/>
              <a:t>Not destinational.</a:t>
            </a:r>
          </a:p>
          <a:p>
            <a:endParaRPr lang="en-US" dirty="0"/>
          </a:p>
          <a:p>
            <a:pPr marL="0" indent="0">
              <a:buNone/>
            </a:pPr>
            <a:r>
              <a:rPr lang="en-US" dirty="0"/>
              <a:t>Fail to give due weight to the CL element.</a:t>
            </a:r>
          </a:p>
          <a:p>
            <a:pPr marL="0" indent="0">
              <a:buNone/>
            </a:pPr>
            <a:endParaRPr lang="en-US" dirty="0"/>
          </a:p>
          <a:p>
            <a:pPr marL="0" indent="0">
              <a:buNone/>
            </a:pPr>
            <a:r>
              <a:rPr lang="en-US" dirty="0"/>
              <a:t>That-was-then-ism.</a:t>
            </a:r>
          </a:p>
          <a:p>
            <a:pPr marL="0" indent="0">
              <a:buNone/>
            </a:pPr>
            <a:endParaRPr lang="en-US" dirty="0"/>
          </a:p>
          <a:p>
            <a:pPr marL="0" indent="0">
              <a:buNone/>
            </a:pPr>
            <a:r>
              <a:rPr lang="en-US" dirty="0"/>
              <a:t>Over-emphasize and misrepresent particular bits of text.</a:t>
            </a:r>
          </a:p>
        </p:txBody>
      </p:sp>
      <p:pic>
        <p:nvPicPr>
          <p:cNvPr id="4" name="Picture 3">
            <a:extLst>
              <a:ext uri="{FF2B5EF4-FFF2-40B4-BE49-F238E27FC236}">
                <a16:creationId xmlns:a16="http://schemas.microsoft.com/office/drawing/2014/main" id="{02D12D48-A6A8-C049-B137-4F63820C7041}"/>
              </a:ext>
            </a:extLst>
          </p:cNvPr>
          <p:cNvPicPr>
            <a:picLocks noChangeAspect="1"/>
          </p:cNvPicPr>
          <p:nvPr/>
        </p:nvPicPr>
        <p:blipFill>
          <a:blip r:embed="rId2"/>
          <a:stretch>
            <a:fillRect/>
          </a:stretch>
        </p:blipFill>
        <p:spPr>
          <a:xfrm>
            <a:off x="8351499" y="1796534"/>
            <a:ext cx="3145957" cy="3763106"/>
          </a:xfrm>
          <a:prstGeom prst="rect">
            <a:avLst/>
          </a:prstGeom>
        </p:spPr>
      </p:pic>
    </p:spTree>
    <p:extLst>
      <p:ext uri="{BB962C8B-B14F-4D97-AF65-F5344CB8AC3E}">
        <p14:creationId xmlns:p14="http://schemas.microsoft.com/office/powerpoint/2010/main" val="16416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dissolv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dissolv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dissolve">
                                      <p:cBhvr>
                                        <p:cTn id="6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22DB-692C-684F-897F-EAA1D8FD1746}"/>
              </a:ext>
            </a:extLst>
          </p:cNvPr>
          <p:cNvSpPr>
            <a:spLocks noGrp="1"/>
          </p:cNvSpPr>
          <p:nvPr>
            <p:ph type="title"/>
          </p:nvPr>
        </p:nvSpPr>
        <p:spPr/>
        <p:txBody>
          <a:bodyPr>
            <a:normAutofit/>
          </a:bodyPr>
          <a:lstStyle/>
          <a:p>
            <a:r>
              <a:rPr lang="en-US" sz="4800" dirty="0"/>
              <a:t>Emma Rothschild</a:t>
            </a:r>
          </a:p>
        </p:txBody>
      </p:sp>
      <p:sp>
        <p:nvSpPr>
          <p:cNvPr id="3" name="Content Placeholder 2">
            <a:extLst>
              <a:ext uri="{FF2B5EF4-FFF2-40B4-BE49-F238E27FC236}">
                <a16:creationId xmlns:a16="http://schemas.microsoft.com/office/drawing/2014/main" id="{14CE93E6-2F14-DC41-B1B4-6352A667A69D}"/>
              </a:ext>
            </a:extLst>
          </p:cNvPr>
          <p:cNvSpPr>
            <a:spLocks noGrp="1"/>
          </p:cNvSpPr>
          <p:nvPr>
            <p:ph idx="1"/>
          </p:nvPr>
        </p:nvSpPr>
        <p:spPr/>
        <p:txBody>
          <a:bodyPr>
            <a:normAutofit/>
          </a:bodyPr>
          <a:lstStyle/>
          <a:p>
            <a:pPr marL="0" indent="0">
              <a:buNone/>
            </a:pPr>
            <a:r>
              <a:rPr lang="en-US" sz="3600" dirty="0"/>
              <a:t>Smith “is tolerant in his view of government interference, especially when the object is to reduce poverty. One example is his remark about equitable wage regulations; another is </a:t>
            </a:r>
            <a:r>
              <a:rPr lang="en-US" sz="3600" dirty="0">
                <a:solidFill>
                  <a:srgbClr val="FFFF00"/>
                </a:solidFill>
              </a:rPr>
              <a:t>his support for progressive taxes on carriages</a:t>
            </a:r>
            <a:r>
              <a:rPr lang="en-US" sz="3600" dirty="0"/>
              <a:t>…” </a:t>
            </a:r>
            <a:r>
              <a:rPr lang="en-US" sz="1000" dirty="0"/>
              <a:t>(Rothschild 2001, 69)</a:t>
            </a:r>
          </a:p>
        </p:txBody>
      </p:sp>
    </p:spTree>
    <p:extLst>
      <p:ext uri="{BB962C8B-B14F-4D97-AF65-F5344CB8AC3E}">
        <p14:creationId xmlns:p14="http://schemas.microsoft.com/office/powerpoint/2010/main" val="196317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95CE-177F-7349-87F1-58556D80AD7B}"/>
              </a:ext>
            </a:extLst>
          </p:cNvPr>
          <p:cNvSpPr>
            <a:spLocks noGrp="1"/>
          </p:cNvSpPr>
          <p:nvPr>
            <p:ph type="title"/>
          </p:nvPr>
        </p:nvSpPr>
        <p:spPr/>
        <p:txBody>
          <a:bodyPr>
            <a:normAutofit/>
          </a:bodyPr>
          <a:lstStyle/>
          <a:p>
            <a:r>
              <a:rPr lang="en-US" sz="4800" dirty="0"/>
              <a:t>Like the Bible</a:t>
            </a:r>
          </a:p>
        </p:txBody>
      </p:sp>
      <p:sp>
        <p:nvSpPr>
          <p:cNvPr id="3" name="Content Placeholder 2">
            <a:extLst>
              <a:ext uri="{FF2B5EF4-FFF2-40B4-BE49-F238E27FC236}">
                <a16:creationId xmlns:a16="http://schemas.microsoft.com/office/drawing/2014/main" id="{F4D2CDB1-05FD-D740-872C-CE6EB3B25D54}"/>
              </a:ext>
            </a:extLst>
          </p:cNvPr>
          <p:cNvSpPr>
            <a:spLocks noGrp="1"/>
          </p:cNvSpPr>
          <p:nvPr>
            <p:ph idx="1"/>
          </p:nvPr>
        </p:nvSpPr>
        <p:spPr>
          <a:xfrm>
            <a:off x="680321" y="2105378"/>
            <a:ext cx="9613861" cy="3599316"/>
          </a:xfrm>
        </p:spPr>
        <p:txBody>
          <a:bodyPr>
            <a:noAutofit/>
          </a:bodyPr>
          <a:lstStyle/>
          <a:p>
            <a:r>
              <a:rPr lang="en-US" sz="4000" dirty="0"/>
              <a:t>multivocal </a:t>
            </a:r>
          </a:p>
          <a:p>
            <a:r>
              <a:rPr lang="en-US" sz="4000" dirty="0"/>
              <a:t>allegorical</a:t>
            </a:r>
          </a:p>
          <a:p>
            <a:r>
              <a:rPr lang="en-US" sz="4000" dirty="0"/>
              <a:t>esoteric</a:t>
            </a:r>
          </a:p>
          <a:p>
            <a:endParaRPr lang="en-US" sz="4000" dirty="0"/>
          </a:p>
          <a:p>
            <a:endParaRPr lang="en-US" sz="4000" dirty="0"/>
          </a:p>
          <a:p>
            <a:r>
              <a:rPr lang="en-US" sz="4000" dirty="0"/>
              <a:t>Irony, sarcasm, satire</a:t>
            </a:r>
          </a:p>
          <a:p>
            <a:endParaRPr lang="en-US" sz="2800" dirty="0"/>
          </a:p>
          <a:p>
            <a:endParaRPr lang="en-US" sz="2800" dirty="0"/>
          </a:p>
          <a:p>
            <a:endParaRPr lang="en-US" sz="2800" dirty="0"/>
          </a:p>
          <a:p>
            <a:endParaRPr lang="en-US" sz="2800" dirty="0"/>
          </a:p>
        </p:txBody>
      </p:sp>
      <p:pic>
        <p:nvPicPr>
          <p:cNvPr id="4" name="Picture 3">
            <a:extLst>
              <a:ext uri="{FF2B5EF4-FFF2-40B4-BE49-F238E27FC236}">
                <a16:creationId xmlns:a16="http://schemas.microsoft.com/office/drawing/2014/main" id="{177B70AB-ADEB-6D48-8541-5ED18FB9C267}"/>
              </a:ext>
            </a:extLst>
          </p:cNvPr>
          <p:cNvPicPr>
            <a:picLocks noChangeAspect="1"/>
          </p:cNvPicPr>
          <p:nvPr/>
        </p:nvPicPr>
        <p:blipFill>
          <a:blip r:embed="rId2"/>
          <a:stretch>
            <a:fillRect/>
          </a:stretch>
        </p:blipFill>
        <p:spPr>
          <a:xfrm>
            <a:off x="7955106" y="224912"/>
            <a:ext cx="4236894" cy="2568327"/>
          </a:xfrm>
          <a:prstGeom prst="rect">
            <a:avLst/>
          </a:prstGeom>
        </p:spPr>
      </p:pic>
      <p:pic>
        <p:nvPicPr>
          <p:cNvPr id="5" name="Picture 4">
            <a:extLst>
              <a:ext uri="{FF2B5EF4-FFF2-40B4-BE49-F238E27FC236}">
                <a16:creationId xmlns:a16="http://schemas.microsoft.com/office/drawing/2014/main" id="{BBE0AE07-D787-2B41-9DEB-35ADF87366F9}"/>
              </a:ext>
            </a:extLst>
          </p:cNvPr>
          <p:cNvPicPr>
            <a:picLocks noChangeAspect="1"/>
          </p:cNvPicPr>
          <p:nvPr/>
        </p:nvPicPr>
        <p:blipFill>
          <a:blip r:embed="rId3"/>
          <a:stretch>
            <a:fillRect/>
          </a:stretch>
        </p:blipFill>
        <p:spPr>
          <a:xfrm>
            <a:off x="8603553" y="3064451"/>
            <a:ext cx="1759692" cy="2216535"/>
          </a:xfrm>
          <a:prstGeom prst="rect">
            <a:avLst/>
          </a:prstGeom>
        </p:spPr>
      </p:pic>
    </p:spTree>
    <p:extLst>
      <p:ext uri="{BB962C8B-B14F-4D97-AF65-F5344CB8AC3E}">
        <p14:creationId xmlns:p14="http://schemas.microsoft.com/office/powerpoint/2010/main" val="310502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76FF-D459-5D42-8E73-C6B468C7E837}"/>
              </a:ext>
            </a:extLst>
          </p:cNvPr>
          <p:cNvSpPr>
            <a:spLocks noGrp="1"/>
          </p:cNvSpPr>
          <p:nvPr>
            <p:ph type="title"/>
          </p:nvPr>
        </p:nvSpPr>
        <p:spPr/>
        <p:txBody>
          <a:bodyPr/>
          <a:lstStyle/>
          <a:p>
            <a:r>
              <a:rPr lang="en-US" dirty="0"/>
              <a:t>The text</a:t>
            </a:r>
          </a:p>
        </p:txBody>
      </p:sp>
      <p:sp>
        <p:nvSpPr>
          <p:cNvPr id="3" name="Content Placeholder 2">
            <a:extLst>
              <a:ext uri="{FF2B5EF4-FFF2-40B4-BE49-F238E27FC236}">
                <a16:creationId xmlns:a16="http://schemas.microsoft.com/office/drawing/2014/main" id="{70B71613-B336-0649-BDE4-DA790DED4A7A}"/>
              </a:ext>
            </a:extLst>
          </p:cNvPr>
          <p:cNvSpPr>
            <a:spLocks noGrp="1"/>
          </p:cNvSpPr>
          <p:nvPr>
            <p:ph idx="1"/>
          </p:nvPr>
        </p:nvSpPr>
        <p:spPr>
          <a:xfrm>
            <a:off x="680321" y="2591518"/>
            <a:ext cx="9613861" cy="3599316"/>
          </a:xfrm>
        </p:spPr>
        <p:txBody>
          <a:bodyPr>
            <a:normAutofit fontScale="92500"/>
          </a:bodyPr>
          <a:lstStyle/>
          <a:p>
            <a:pPr marL="0" indent="0">
              <a:buNone/>
            </a:pPr>
            <a:r>
              <a:rPr lang="en-US" sz="3200" dirty="0"/>
              <a:t>“When the toll upon carriages of </a:t>
            </a:r>
            <a:r>
              <a:rPr lang="en-US" sz="3200" dirty="0">
                <a:solidFill>
                  <a:srgbClr val="FFFF00"/>
                </a:solidFill>
              </a:rPr>
              <a:t>luxury</a:t>
            </a:r>
            <a:r>
              <a:rPr lang="en-US" sz="3200" dirty="0"/>
              <a:t>, upon coaches, post-chaises, &amp;c. is made somewhat higher in proportion to their weight, than upon carriages of necessary use, such as carts, </a:t>
            </a:r>
            <a:r>
              <a:rPr lang="en-US" sz="3200" dirty="0" err="1"/>
              <a:t>waggons</a:t>
            </a:r>
            <a:r>
              <a:rPr lang="en-US" sz="3200" dirty="0"/>
              <a:t>, &amp;c. </a:t>
            </a:r>
            <a:r>
              <a:rPr lang="en-US" sz="3200" dirty="0">
                <a:solidFill>
                  <a:srgbClr val="FFFF00"/>
                </a:solidFill>
              </a:rPr>
              <a:t>the indolence and vanity of the rich is made to contribute in a very easy manner to the relief of the poor, by rendering cheaper the transportation of heavy goods to all the different parts of the country</a:t>
            </a:r>
            <a:r>
              <a:rPr lang="en-US" sz="3200" dirty="0"/>
              <a:t>.”</a:t>
            </a:r>
            <a:r>
              <a:rPr lang="en-US" dirty="0"/>
              <a:t> </a:t>
            </a:r>
            <a:r>
              <a:rPr lang="en-US" sz="1000" dirty="0"/>
              <a:t>(WN, 725.5)</a:t>
            </a:r>
          </a:p>
          <a:p>
            <a:pPr marL="0" indent="0">
              <a:buNone/>
            </a:pPr>
            <a:endParaRPr lang="en-US" sz="1000" dirty="0"/>
          </a:p>
        </p:txBody>
      </p:sp>
      <p:pic>
        <p:nvPicPr>
          <p:cNvPr id="4" name="Picture 3">
            <a:extLst>
              <a:ext uri="{FF2B5EF4-FFF2-40B4-BE49-F238E27FC236}">
                <a16:creationId xmlns:a16="http://schemas.microsoft.com/office/drawing/2014/main" id="{C0061CB6-908C-314E-9BCA-A0DB45037CCF}"/>
              </a:ext>
            </a:extLst>
          </p:cNvPr>
          <p:cNvPicPr>
            <a:picLocks noChangeAspect="1"/>
          </p:cNvPicPr>
          <p:nvPr/>
        </p:nvPicPr>
        <p:blipFill>
          <a:blip r:embed="rId2"/>
          <a:stretch>
            <a:fillRect/>
          </a:stretch>
        </p:blipFill>
        <p:spPr>
          <a:xfrm>
            <a:off x="6925519" y="99260"/>
            <a:ext cx="4967953" cy="2237613"/>
          </a:xfrm>
          <a:prstGeom prst="rect">
            <a:avLst/>
          </a:prstGeom>
        </p:spPr>
      </p:pic>
    </p:spTree>
    <p:extLst>
      <p:ext uri="{BB962C8B-B14F-4D97-AF65-F5344CB8AC3E}">
        <p14:creationId xmlns:p14="http://schemas.microsoft.com/office/powerpoint/2010/main" val="2165829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76FF-D459-5D42-8E73-C6B468C7E83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0B71613-B336-0649-BDE4-DA790DED4A7A}"/>
              </a:ext>
            </a:extLst>
          </p:cNvPr>
          <p:cNvSpPr>
            <a:spLocks noGrp="1"/>
          </p:cNvSpPr>
          <p:nvPr>
            <p:ph idx="1"/>
          </p:nvPr>
        </p:nvSpPr>
        <p:spPr>
          <a:xfrm>
            <a:off x="680321" y="2591518"/>
            <a:ext cx="9613861" cy="3599316"/>
          </a:xfrm>
        </p:spPr>
        <p:txBody>
          <a:bodyPr>
            <a:normAutofit/>
          </a:bodyPr>
          <a:lstStyle/>
          <a:p>
            <a:pPr marL="0" indent="0">
              <a:buNone/>
            </a:pPr>
            <a:r>
              <a:rPr lang="en-US" sz="3200" dirty="0"/>
              <a:t>It’s a toll, not a tax.</a:t>
            </a:r>
          </a:p>
          <a:p>
            <a:pPr marL="0" indent="0">
              <a:buNone/>
            </a:pPr>
            <a:endParaRPr lang="en-US" sz="3200" dirty="0"/>
          </a:p>
          <a:p>
            <a:pPr marL="0" indent="0">
              <a:buNone/>
            </a:pPr>
            <a:r>
              <a:rPr lang="en-US" sz="3200" dirty="0"/>
              <a:t>Does Smith every endorse luxury taxes on the rich?</a:t>
            </a:r>
          </a:p>
          <a:p>
            <a:pPr marL="0" indent="0">
              <a:buNone/>
            </a:pPr>
            <a:endParaRPr lang="en-US" sz="3200" dirty="0"/>
          </a:p>
          <a:p>
            <a:pPr marL="0" indent="0">
              <a:buNone/>
            </a:pPr>
            <a:r>
              <a:rPr lang="en-US" sz="3200" dirty="0"/>
              <a:t>Kenneth Macdonald (2019) really good.</a:t>
            </a:r>
          </a:p>
          <a:p>
            <a:pPr marL="0" indent="0">
              <a:buNone/>
            </a:pPr>
            <a:endParaRPr lang="en-US" sz="1000" dirty="0"/>
          </a:p>
        </p:txBody>
      </p:sp>
      <p:pic>
        <p:nvPicPr>
          <p:cNvPr id="4" name="Picture 3">
            <a:extLst>
              <a:ext uri="{FF2B5EF4-FFF2-40B4-BE49-F238E27FC236}">
                <a16:creationId xmlns:a16="http://schemas.microsoft.com/office/drawing/2014/main" id="{C0061CB6-908C-314E-9BCA-A0DB45037CCF}"/>
              </a:ext>
            </a:extLst>
          </p:cNvPr>
          <p:cNvPicPr>
            <a:picLocks noChangeAspect="1"/>
          </p:cNvPicPr>
          <p:nvPr/>
        </p:nvPicPr>
        <p:blipFill>
          <a:blip r:embed="rId2"/>
          <a:stretch>
            <a:fillRect/>
          </a:stretch>
        </p:blipFill>
        <p:spPr>
          <a:xfrm>
            <a:off x="6925519" y="99260"/>
            <a:ext cx="4967953" cy="2237613"/>
          </a:xfrm>
          <a:prstGeom prst="rect">
            <a:avLst/>
          </a:prstGeom>
        </p:spPr>
      </p:pic>
    </p:spTree>
    <p:extLst>
      <p:ext uri="{BB962C8B-B14F-4D97-AF65-F5344CB8AC3E}">
        <p14:creationId xmlns:p14="http://schemas.microsoft.com/office/powerpoint/2010/main" val="143850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95D1-A093-F04D-AD08-680A859ABC04}"/>
              </a:ext>
            </a:extLst>
          </p:cNvPr>
          <p:cNvSpPr>
            <a:spLocks noGrp="1"/>
          </p:cNvSpPr>
          <p:nvPr>
            <p:ph type="title"/>
          </p:nvPr>
        </p:nvSpPr>
        <p:spPr/>
        <p:txBody>
          <a:bodyPr>
            <a:normAutofit/>
          </a:bodyPr>
          <a:lstStyle/>
          <a:p>
            <a:r>
              <a:rPr lang="en-US" sz="4800" i="1" dirty="0"/>
              <a:t>				</a:t>
            </a:r>
            <a:r>
              <a:rPr lang="en-US" sz="4800" dirty="0"/>
              <a:t>&amp; </a:t>
            </a:r>
            <a:r>
              <a:rPr lang="en-US" sz="4800" dirty="0">
                <a:hlinkClick r:id="rId2"/>
              </a:rPr>
              <a:t>Robert Reich</a:t>
            </a:r>
            <a:endParaRPr lang="en-US" sz="4800" dirty="0"/>
          </a:p>
        </p:txBody>
      </p:sp>
      <p:sp>
        <p:nvSpPr>
          <p:cNvPr id="3" name="Content Placeholder 2">
            <a:extLst>
              <a:ext uri="{FF2B5EF4-FFF2-40B4-BE49-F238E27FC236}">
                <a16:creationId xmlns:a16="http://schemas.microsoft.com/office/drawing/2014/main" id="{EACC3775-09A9-1740-ACD4-7B77C7C090B1}"/>
              </a:ext>
            </a:extLst>
          </p:cNvPr>
          <p:cNvSpPr>
            <a:spLocks noGrp="1"/>
          </p:cNvSpPr>
          <p:nvPr>
            <p:ph idx="1"/>
          </p:nvPr>
        </p:nvSpPr>
        <p:spPr>
          <a:xfrm>
            <a:off x="680321" y="2093797"/>
            <a:ext cx="9613861" cy="4521127"/>
          </a:xfrm>
        </p:spPr>
        <p:txBody>
          <a:bodyPr>
            <a:normAutofit/>
          </a:bodyPr>
          <a:lstStyle/>
          <a:p>
            <a:r>
              <a:rPr lang="en-US" sz="2800" dirty="0"/>
              <a:t>“‘</a:t>
            </a:r>
            <a:r>
              <a:rPr lang="en-US" sz="2800" dirty="0">
                <a:solidFill>
                  <a:srgbClr val="FFFF00"/>
                </a:solidFill>
              </a:rPr>
              <a:t>The rich should contribute to the public expense, not only in proportion to their revenues, but something more than in that proportion</a:t>
            </a:r>
            <a:r>
              <a:rPr lang="en-US" sz="2800" dirty="0"/>
              <a:t>,’ Smith writes.”</a:t>
            </a:r>
            <a:r>
              <a:rPr lang="en-US" dirty="0"/>
              <a:t> </a:t>
            </a:r>
            <a:r>
              <a:rPr lang="en-US" sz="1000" dirty="0"/>
              <a:t>(Gopnik 2010, 87)</a:t>
            </a:r>
          </a:p>
          <a:p>
            <a:endParaRPr lang="en-US" dirty="0"/>
          </a:p>
          <a:p>
            <a:pPr marL="0" indent="0">
              <a:buNone/>
            </a:pPr>
            <a:r>
              <a:rPr lang="en-US" u="sng" dirty="0"/>
              <a:t>What comes before?</a:t>
            </a:r>
          </a:p>
          <a:p>
            <a:r>
              <a:rPr lang="en-US" dirty="0"/>
              <a:t>“Of course the rich…”</a:t>
            </a:r>
          </a:p>
          <a:p>
            <a:r>
              <a:rPr lang="en-US" dirty="0"/>
              <a:t>“It is reasonable that the rich…”</a:t>
            </a:r>
          </a:p>
          <a:p>
            <a:r>
              <a:rPr lang="en-US" dirty="0"/>
              <a:t>“It is not unreasonable that the rich…”</a:t>
            </a:r>
          </a:p>
          <a:p>
            <a:r>
              <a:rPr lang="en-US" dirty="0"/>
              <a:t>“</a:t>
            </a:r>
            <a:r>
              <a:rPr lang="en-US" dirty="0">
                <a:solidFill>
                  <a:srgbClr val="FFFF00"/>
                </a:solidFill>
              </a:rPr>
              <a:t>It is not very unreasonable that</a:t>
            </a:r>
            <a:r>
              <a:rPr lang="en-US" dirty="0"/>
              <a:t> </a:t>
            </a:r>
            <a:r>
              <a:rPr lang="en-US" dirty="0">
                <a:solidFill>
                  <a:srgbClr val="FFFF00"/>
                </a:solidFill>
              </a:rPr>
              <a:t>the rich…” </a:t>
            </a:r>
          </a:p>
          <a:p>
            <a:r>
              <a:rPr lang="en-US" dirty="0">
                <a:solidFill>
                  <a:srgbClr val="FFFF00"/>
                </a:solidFill>
              </a:rPr>
              <a:t>And it is about a building/ground-rent tax.</a:t>
            </a:r>
          </a:p>
          <a:p>
            <a:endParaRPr lang="en-US" dirty="0"/>
          </a:p>
          <a:p>
            <a:endParaRPr lang="en-US" dirty="0"/>
          </a:p>
        </p:txBody>
      </p:sp>
      <p:pic>
        <p:nvPicPr>
          <p:cNvPr id="4" name="Picture 3">
            <a:extLst>
              <a:ext uri="{FF2B5EF4-FFF2-40B4-BE49-F238E27FC236}">
                <a16:creationId xmlns:a16="http://schemas.microsoft.com/office/drawing/2014/main" id="{6BC550D5-579A-FF4F-AB92-3F64CC4D558E}"/>
              </a:ext>
            </a:extLst>
          </p:cNvPr>
          <p:cNvPicPr>
            <a:picLocks noChangeAspect="1"/>
          </p:cNvPicPr>
          <p:nvPr/>
        </p:nvPicPr>
        <p:blipFill>
          <a:blip r:embed="rId3"/>
          <a:stretch>
            <a:fillRect/>
          </a:stretch>
        </p:blipFill>
        <p:spPr>
          <a:xfrm>
            <a:off x="7505217" y="3750196"/>
            <a:ext cx="3691584" cy="2405123"/>
          </a:xfrm>
          <a:prstGeom prst="rect">
            <a:avLst/>
          </a:prstGeom>
        </p:spPr>
      </p:pic>
      <p:pic>
        <p:nvPicPr>
          <p:cNvPr id="5" name="Picture 4">
            <a:extLst>
              <a:ext uri="{FF2B5EF4-FFF2-40B4-BE49-F238E27FC236}">
                <a16:creationId xmlns:a16="http://schemas.microsoft.com/office/drawing/2014/main" id="{35A647E8-F34D-C149-9DCD-B5268ECD662B}"/>
              </a:ext>
            </a:extLst>
          </p:cNvPr>
          <p:cNvPicPr>
            <a:picLocks noChangeAspect="1"/>
          </p:cNvPicPr>
          <p:nvPr/>
        </p:nvPicPr>
        <p:blipFill>
          <a:blip r:embed="rId4"/>
          <a:stretch>
            <a:fillRect/>
          </a:stretch>
        </p:blipFill>
        <p:spPr>
          <a:xfrm>
            <a:off x="1004979" y="716597"/>
            <a:ext cx="3174049" cy="1154200"/>
          </a:xfrm>
          <a:prstGeom prst="rect">
            <a:avLst/>
          </a:prstGeom>
        </p:spPr>
      </p:pic>
    </p:spTree>
    <p:extLst>
      <p:ext uri="{BB962C8B-B14F-4D97-AF65-F5344CB8AC3E}">
        <p14:creationId xmlns:p14="http://schemas.microsoft.com/office/powerpoint/2010/main" val="26131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2B66-2DD3-FB4C-A6BA-8B4F0C9EA114}"/>
              </a:ext>
            </a:extLst>
          </p:cNvPr>
          <p:cNvSpPr>
            <a:spLocks noGrp="1"/>
          </p:cNvSpPr>
          <p:nvPr>
            <p:ph type="title"/>
          </p:nvPr>
        </p:nvSpPr>
        <p:spPr/>
        <p:txBody>
          <a:bodyPr>
            <a:normAutofit/>
          </a:bodyPr>
          <a:lstStyle/>
          <a:p>
            <a:r>
              <a:rPr lang="en-US" sz="4800" dirty="0"/>
              <a:t>1</a:t>
            </a:r>
            <a:r>
              <a:rPr lang="en-US" sz="4800" baseline="30000" dirty="0"/>
              <a:t>st</a:t>
            </a:r>
            <a:r>
              <a:rPr lang="en-US" sz="4800" dirty="0"/>
              <a:t> maxim of taxation</a:t>
            </a:r>
          </a:p>
        </p:txBody>
      </p:sp>
      <p:sp>
        <p:nvSpPr>
          <p:cNvPr id="3" name="Content Placeholder 2">
            <a:extLst>
              <a:ext uri="{FF2B5EF4-FFF2-40B4-BE49-F238E27FC236}">
                <a16:creationId xmlns:a16="http://schemas.microsoft.com/office/drawing/2014/main" id="{D462A905-775B-D34F-B342-6880B66CE974}"/>
              </a:ext>
            </a:extLst>
          </p:cNvPr>
          <p:cNvSpPr>
            <a:spLocks noGrp="1"/>
          </p:cNvSpPr>
          <p:nvPr>
            <p:ph idx="1"/>
          </p:nvPr>
        </p:nvSpPr>
        <p:spPr/>
        <p:txBody>
          <a:bodyPr>
            <a:noAutofit/>
          </a:bodyPr>
          <a:lstStyle/>
          <a:p>
            <a:r>
              <a:rPr lang="en-US" sz="2800" dirty="0"/>
              <a:t>“I. The subjects of every state ought to contribute towards the support of the government, as nearly as possible, in proportion to their respective abilities; that is, </a:t>
            </a:r>
            <a:r>
              <a:rPr lang="en-US" sz="2800" b="1" dirty="0">
                <a:solidFill>
                  <a:srgbClr val="FFFF00"/>
                </a:solidFill>
              </a:rPr>
              <a:t>in proportion to the revenue which they respectively enjoy under the protection of the state</a:t>
            </a:r>
            <a:r>
              <a:rPr lang="en-US" sz="2800" dirty="0"/>
              <a:t>. … ” </a:t>
            </a:r>
            <a:r>
              <a:rPr lang="en-US" sz="1000" dirty="0"/>
              <a:t>(WN, 825.3)</a:t>
            </a:r>
          </a:p>
          <a:p>
            <a:endParaRPr lang="en-US" sz="2800" dirty="0"/>
          </a:p>
          <a:p>
            <a:r>
              <a:rPr lang="en-US" sz="2800" dirty="0"/>
              <a:t>“The evident justice and utility of the foregoing maxims…” </a:t>
            </a:r>
            <a:r>
              <a:rPr lang="en-US" sz="1000" dirty="0"/>
              <a:t>(827.7)</a:t>
            </a:r>
          </a:p>
        </p:txBody>
      </p:sp>
    </p:spTree>
    <p:extLst>
      <p:ext uri="{BB962C8B-B14F-4D97-AF65-F5344CB8AC3E}">
        <p14:creationId xmlns:p14="http://schemas.microsoft.com/office/powerpoint/2010/main" val="8504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1765-E8B3-4645-8EBC-F34C60A9C3A9}"/>
              </a:ext>
            </a:extLst>
          </p:cNvPr>
          <p:cNvSpPr>
            <a:spLocks noGrp="1"/>
          </p:cNvSpPr>
          <p:nvPr>
            <p:ph type="title"/>
          </p:nvPr>
        </p:nvSpPr>
        <p:spPr/>
        <p:txBody>
          <a:bodyPr>
            <a:normAutofit/>
          </a:bodyPr>
          <a:lstStyle/>
          <a:p>
            <a:r>
              <a:rPr lang="en-US" sz="4800" dirty="0"/>
              <a:t>Amartya Sen</a:t>
            </a:r>
          </a:p>
        </p:txBody>
      </p:sp>
      <p:sp>
        <p:nvSpPr>
          <p:cNvPr id="3" name="Content Placeholder 2">
            <a:extLst>
              <a:ext uri="{FF2B5EF4-FFF2-40B4-BE49-F238E27FC236}">
                <a16:creationId xmlns:a16="http://schemas.microsoft.com/office/drawing/2014/main" id="{12F623B3-0EBE-7D4F-91C8-6623197F75DC}"/>
              </a:ext>
            </a:extLst>
          </p:cNvPr>
          <p:cNvSpPr>
            <a:spLocks noGrp="1"/>
          </p:cNvSpPr>
          <p:nvPr>
            <p:ph idx="1"/>
          </p:nvPr>
        </p:nvSpPr>
        <p:spPr/>
        <p:txBody>
          <a:bodyPr>
            <a:normAutofit/>
          </a:bodyPr>
          <a:lstStyle/>
          <a:p>
            <a:r>
              <a:rPr lang="en-US" sz="3200" dirty="0">
                <a:solidFill>
                  <a:srgbClr val="FFFF00"/>
                </a:solidFill>
              </a:rPr>
              <a:t>“</a:t>
            </a:r>
            <a:r>
              <a:rPr lang="en-US" sz="3200" dirty="0"/>
              <a:t>[Smith] gives a formula of disarming simplicity: </a:t>
            </a:r>
            <a:r>
              <a:rPr lang="en-US" sz="3200" dirty="0">
                <a:solidFill>
                  <a:srgbClr val="FFFF00"/>
                </a:solidFill>
              </a:rPr>
              <a:t>‘When the regulation, therefore, is in </a:t>
            </a:r>
            <a:r>
              <a:rPr lang="en-US" sz="3200" dirty="0" err="1">
                <a:solidFill>
                  <a:srgbClr val="FFFF00"/>
                </a:solidFill>
              </a:rPr>
              <a:t>favour</a:t>
            </a:r>
            <a:r>
              <a:rPr lang="en-US" sz="3200" dirty="0">
                <a:solidFill>
                  <a:srgbClr val="FFFF00"/>
                </a:solidFill>
              </a:rPr>
              <a:t> of the workmen, it is always just and equitable; but it is sometimes otherwise when in </a:t>
            </a:r>
            <a:r>
              <a:rPr lang="en-US" sz="3200" dirty="0" err="1">
                <a:solidFill>
                  <a:srgbClr val="FFFF00"/>
                </a:solidFill>
              </a:rPr>
              <a:t>favour</a:t>
            </a:r>
            <a:r>
              <a:rPr lang="en-US" sz="3200" dirty="0">
                <a:solidFill>
                  <a:srgbClr val="FFFF00"/>
                </a:solidFill>
              </a:rPr>
              <a:t> of the masters.’</a:t>
            </a:r>
            <a:r>
              <a:rPr lang="en-US" sz="3200" dirty="0"/>
              <a:t>”</a:t>
            </a:r>
          </a:p>
        </p:txBody>
      </p:sp>
      <p:pic>
        <p:nvPicPr>
          <p:cNvPr id="4" name="Picture 3">
            <a:extLst>
              <a:ext uri="{FF2B5EF4-FFF2-40B4-BE49-F238E27FC236}">
                <a16:creationId xmlns:a16="http://schemas.microsoft.com/office/drawing/2014/main" id="{D6BB971E-C7DD-8641-882C-99E7F619499D}"/>
              </a:ext>
            </a:extLst>
          </p:cNvPr>
          <p:cNvPicPr>
            <a:picLocks noChangeAspect="1"/>
          </p:cNvPicPr>
          <p:nvPr/>
        </p:nvPicPr>
        <p:blipFill>
          <a:blip r:embed="rId2"/>
          <a:stretch>
            <a:fillRect/>
          </a:stretch>
        </p:blipFill>
        <p:spPr>
          <a:xfrm>
            <a:off x="10167210" y="177989"/>
            <a:ext cx="2024789" cy="2942200"/>
          </a:xfrm>
          <a:prstGeom prst="rect">
            <a:avLst/>
          </a:prstGeom>
        </p:spPr>
      </p:pic>
    </p:spTree>
    <p:extLst>
      <p:ext uri="{BB962C8B-B14F-4D97-AF65-F5344CB8AC3E}">
        <p14:creationId xmlns:p14="http://schemas.microsoft.com/office/powerpoint/2010/main" val="1975078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C750-0AB9-4B4F-8705-2959E3E1566B}"/>
              </a:ext>
            </a:extLst>
          </p:cNvPr>
          <p:cNvSpPr>
            <a:spLocks noGrp="1"/>
          </p:cNvSpPr>
          <p:nvPr>
            <p:ph type="title"/>
          </p:nvPr>
        </p:nvSpPr>
        <p:spPr/>
        <p:txBody>
          <a:bodyPr>
            <a:normAutofit/>
          </a:bodyPr>
          <a:lstStyle/>
          <a:p>
            <a:r>
              <a:rPr lang="en-US" sz="4400" dirty="0"/>
              <a:t>The surrounding text</a:t>
            </a:r>
          </a:p>
        </p:txBody>
      </p:sp>
      <p:sp>
        <p:nvSpPr>
          <p:cNvPr id="3" name="Content Placeholder 2">
            <a:extLst>
              <a:ext uri="{FF2B5EF4-FFF2-40B4-BE49-F238E27FC236}">
                <a16:creationId xmlns:a16="http://schemas.microsoft.com/office/drawing/2014/main" id="{A78A05EB-047F-C34D-9E94-F2DC6421DD42}"/>
              </a:ext>
            </a:extLst>
          </p:cNvPr>
          <p:cNvSpPr>
            <a:spLocks noGrp="1"/>
          </p:cNvSpPr>
          <p:nvPr>
            <p:ph idx="1"/>
          </p:nvPr>
        </p:nvSpPr>
        <p:spPr/>
        <p:txBody>
          <a:bodyPr>
            <a:normAutofit/>
          </a:bodyPr>
          <a:lstStyle/>
          <a:p>
            <a:pPr marL="0" indent="0">
              <a:buNone/>
            </a:pPr>
            <a:r>
              <a:rPr lang="en-US" sz="3600" dirty="0"/>
              <a:t>“</a:t>
            </a:r>
            <a:r>
              <a:rPr lang="en-US" sz="3600" dirty="0">
                <a:solidFill>
                  <a:srgbClr val="FFFF00"/>
                </a:solidFill>
              </a:rPr>
              <a:t>Whenever the legislature attempts to regulate the differences between masters and their workmen, its counsellors are always the masters. </a:t>
            </a:r>
            <a:r>
              <a:rPr lang="en-US" sz="3600" dirty="0"/>
              <a:t>When the regulation, therefore, is in </a:t>
            </a:r>
            <a:r>
              <a:rPr lang="en-US" sz="3600" dirty="0" err="1"/>
              <a:t>favour</a:t>
            </a:r>
            <a:r>
              <a:rPr lang="en-US" sz="3600" dirty="0"/>
              <a:t> of the workmen, it is always just and equitable…”</a:t>
            </a:r>
            <a:r>
              <a:rPr lang="en-US" sz="1100" dirty="0"/>
              <a:t> (WN, 157-8.61)</a:t>
            </a:r>
          </a:p>
        </p:txBody>
      </p:sp>
    </p:spTree>
    <p:extLst>
      <p:ext uri="{BB962C8B-B14F-4D97-AF65-F5344CB8AC3E}">
        <p14:creationId xmlns:p14="http://schemas.microsoft.com/office/powerpoint/2010/main" val="2528821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3B09-6A96-3B4F-8989-FC5993B07FE6}"/>
              </a:ext>
            </a:extLst>
          </p:cNvPr>
          <p:cNvSpPr>
            <a:spLocks noGrp="1"/>
          </p:cNvSpPr>
          <p:nvPr>
            <p:ph type="title"/>
          </p:nvPr>
        </p:nvSpPr>
        <p:spPr/>
        <p:txBody>
          <a:bodyPr/>
          <a:lstStyle/>
          <a:p>
            <a:r>
              <a:rPr lang="en-US" dirty="0"/>
              <a:t>Smith’s example of an existing regulation in favor of workmen</a:t>
            </a:r>
          </a:p>
        </p:txBody>
      </p:sp>
      <p:sp>
        <p:nvSpPr>
          <p:cNvPr id="3" name="Content Placeholder 2">
            <a:extLst>
              <a:ext uri="{FF2B5EF4-FFF2-40B4-BE49-F238E27FC236}">
                <a16:creationId xmlns:a16="http://schemas.microsoft.com/office/drawing/2014/main" id="{93E6B27C-1933-634C-B841-7ABBD6B4A73E}"/>
              </a:ext>
            </a:extLst>
          </p:cNvPr>
          <p:cNvSpPr>
            <a:spLocks noGrp="1"/>
          </p:cNvSpPr>
          <p:nvPr>
            <p:ph idx="1"/>
          </p:nvPr>
        </p:nvSpPr>
        <p:spPr/>
        <p:txBody>
          <a:bodyPr>
            <a:normAutofit/>
          </a:bodyPr>
          <a:lstStyle/>
          <a:p>
            <a:pPr marL="0" indent="0">
              <a:buNone/>
            </a:pPr>
            <a:r>
              <a:rPr lang="en-US" sz="4000" dirty="0"/>
              <a:t>“Thus the law which obliges the masters in several different trades to pay their workmen in money and not in goods, is quite just and equitable.” </a:t>
            </a:r>
            <a:r>
              <a:rPr lang="en-US" sz="1000" dirty="0"/>
              <a:t>(WN, 158.61)</a:t>
            </a:r>
          </a:p>
        </p:txBody>
      </p:sp>
    </p:spTree>
    <p:extLst>
      <p:ext uri="{BB962C8B-B14F-4D97-AF65-F5344CB8AC3E}">
        <p14:creationId xmlns:p14="http://schemas.microsoft.com/office/powerpoint/2010/main" val="2764302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EE27C-A74D-8D4E-ACFE-1019D95A0334}"/>
              </a:ext>
            </a:extLst>
          </p:cNvPr>
          <p:cNvSpPr>
            <a:spLocks noGrp="1"/>
          </p:cNvSpPr>
          <p:nvPr>
            <p:ph type="title"/>
          </p:nvPr>
        </p:nvSpPr>
        <p:spPr/>
        <p:txBody>
          <a:bodyPr>
            <a:normAutofit/>
          </a:bodyPr>
          <a:lstStyle/>
          <a:p>
            <a:r>
              <a:rPr lang="en-US" sz="4400" dirty="0"/>
              <a:t>“… equity, besides…”</a:t>
            </a:r>
          </a:p>
        </p:txBody>
      </p:sp>
      <p:sp>
        <p:nvSpPr>
          <p:cNvPr id="3" name="Content Placeholder 2">
            <a:extLst>
              <a:ext uri="{FF2B5EF4-FFF2-40B4-BE49-F238E27FC236}">
                <a16:creationId xmlns:a16="http://schemas.microsoft.com/office/drawing/2014/main" id="{08F18942-9554-B746-9934-94F536C68538}"/>
              </a:ext>
            </a:extLst>
          </p:cNvPr>
          <p:cNvSpPr>
            <a:spLocks noGrp="1"/>
          </p:cNvSpPr>
          <p:nvPr>
            <p:ph idx="1"/>
          </p:nvPr>
        </p:nvSpPr>
        <p:spPr/>
        <p:txBody>
          <a:bodyPr>
            <a:normAutofit fontScale="92500"/>
          </a:bodyPr>
          <a:lstStyle/>
          <a:p>
            <a:pPr marL="0" indent="0">
              <a:buNone/>
            </a:pPr>
            <a:r>
              <a:rPr lang="en-US" sz="4400" dirty="0"/>
              <a:t>“It is but equity, besides, that they who feed, </a:t>
            </a:r>
            <a:r>
              <a:rPr lang="en-US" sz="4400" dirty="0" err="1"/>
              <a:t>cloath</a:t>
            </a:r>
            <a:r>
              <a:rPr lang="en-US" sz="4400" dirty="0"/>
              <a:t> and lodge the whole body of the people, should have such a share of the produce of their own </a:t>
            </a:r>
            <a:r>
              <a:rPr lang="en-US" sz="4400" dirty="0" err="1"/>
              <a:t>labour</a:t>
            </a:r>
            <a:r>
              <a:rPr lang="en-US" sz="4400" dirty="0"/>
              <a:t> as to be themselves tolerably well fed, </a:t>
            </a:r>
            <a:r>
              <a:rPr lang="en-US" sz="4400" dirty="0" err="1"/>
              <a:t>cloathed</a:t>
            </a:r>
            <a:r>
              <a:rPr lang="en-US" sz="4400" dirty="0"/>
              <a:t> and lodged.”</a:t>
            </a:r>
            <a:r>
              <a:rPr lang="en-US" dirty="0"/>
              <a:t> (WN, 96.36)</a:t>
            </a:r>
          </a:p>
        </p:txBody>
      </p:sp>
    </p:spTree>
    <p:extLst>
      <p:ext uri="{BB962C8B-B14F-4D97-AF65-F5344CB8AC3E}">
        <p14:creationId xmlns:p14="http://schemas.microsoft.com/office/powerpoint/2010/main" val="2012513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14BD-01BE-824C-B1E1-6BA44D7379CF}"/>
              </a:ext>
            </a:extLst>
          </p:cNvPr>
          <p:cNvSpPr>
            <a:spLocks noGrp="1"/>
          </p:cNvSpPr>
          <p:nvPr>
            <p:ph type="title"/>
          </p:nvPr>
        </p:nvSpPr>
        <p:spPr/>
        <p:txBody>
          <a:bodyPr/>
          <a:lstStyle/>
          <a:p>
            <a:r>
              <a:rPr lang="en-US" dirty="0"/>
              <a:t>Christopher Martin</a:t>
            </a:r>
          </a:p>
        </p:txBody>
      </p:sp>
      <p:sp>
        <p:nvSpPr>
          <p:cNvPr id="3" name="Content Placeholder 2">
            <a:extLst>
              <a:ext uri="{FF2B5EF4-FFF2-40B4-BE49-F238E27FC236}">
                <a16:creationId xmlns:a16="http://schemas.microsoft.com/office/drawing/2014/main" id="{898ADEFA-990F-1947-92E5-64D213A7C0F9}"/>
              </a:ext>
            </a:extLst>
          </p:cNvPr>
          <p:cNvSpPr>
            <a:spLocks noGrp="1"/>
          </p:cNvSpPr>
          <p:nvPr>
            <p:ph idx="1"/>
          </p:nvPr>
        </p:nvSpPr>
        <p:spPr>
          <a:xfrm>
            <a:off x="680321" y="2246933"/>
            <a:ext cx="9613861" cy="3599316"/>
          </a:xfrm>
        </p:spPr>
        <p:txBody>
          <a:bodyPr>
            <a:noAutofit/>
          </a:bodyPr>
          <a:lstStyle/>
          <a:p>
            <a:pPr marL="0" indent="0" algn="ctr">
              <a:buNone/>
            </a:pPr>
            <a:r>
              <a:rPr lang="en-US" sz="2800" dirty="0">
                <a:solidFill>
                  <a:srgbClr val="FFFF00"/>
                </a:solidFill>
              </a:rPr>
              <a:t>Equity, besides: Adam Smith and the utility of poverty</a:t>
            </a:r>
            <a:r>
              <a:rPr lang="en-US" sz="2800" dirty="0"/>
              <a:t>. </a:t>
            </a:r>
          </a:p>
          <a:p>
            <a:pPr marL="0" indent="0" algn="ctr">
              <a:buNone/>
            </a:pPr>
            <a:r>
              <a:rPr lang="en-US" sz="2800" i="1" dirty="0"/>
              <a:t>J. Hist. Econ. Thought </a:t>
            </a:r>
            <a:r>
              <a:rPr lang="en-US" sz="2800" dirty="0"/>
              <a:t>2015</a:t>
            </a:r>
          </a:p>
          <a:p>
            <a:pPr marL="0" indent="0" algn="ctr">
              <a:buNone/>
            </a:pPr>
            <a:endParaRPr lang="en-US" sz="2800" dirty="0"/>
          </a:p>
          <a:p>
            <a:pPr marL="0" indent="0" algn="ctr">
              <a:buNone/>
            </a:pPr>
            <a:r>
              <a:rPr lang="en-US" sz="2800" dirty="0">
                <a:solidFill>
                  <a:srgbClr val="FFFF00"/>
                </a:solidFill>
                <a:hlinkClick r:id="rId2"/>
              </a:rPr>
              <a:t>Adam Smith and the Poor: A Textual Analysis</a:t>
            </a:r>
            <a:endParaRPr lang="en-US" sz="2800" dirty="0">
              <a:solidFill>
                <a:srgbClr val="FFFF00"/>
              </a:solidFill>
            </a:endParaRPr>
          </a:p>
          <a:p>
            <a:pPr marL="0" indent="0" algn="ctr">
              <a:buNone/>
            </a:pPr>
            <a:r>
              <a:rPr lang="en-US" sz="2800" i="1" dirty="0"/>
              <a:t>J. Econ. </a:t>
            </a:r>
            <a:r>
              <a:rPr lang="en-US" sz="2800" i="1" dirty="0" err="1"/>
              <a:t>Beh</a:t>
            </a:r>
            <a:r>
              <a:rPr lang="en-US" sz="2800" i="1" dirty="0"/>
              <a:t>. and Organization, </a:t>
            </a:r>
            <a:r>
              <a:rPr lang="en-US" sz="2800" dirty="0"/>
              <a:t>forthcoming</a:t>
            </a:r>
          </a:p>
          <a:p>
            <a:pPr marL="0" indent="0" algn="ctr">
              <a:buNone/>
            </a:pPr>
            <a:endParaRPr lang="en-US" sz="2800" dirty="0"/>
          </a:p>
          <a:p>
            <a:pPr marL="0" indent="0" algn="ctr">
              <a:buNone/>
            </a:pPr>
            <a:r>
              <a:rPr lang="en-US" sz="2800" dirty="0">
                <a:solidFill>
                  <a:srgbClr val="FFFF00"/>
                </a:solidFill>
                <a:hlinkClick r:id="rId3"/>
              </a:rPr>
              <a:t>Adam Smith and Liberal Economics: Reading the Minimum Wage Debate of 1795-96</a:t>
            </a:r>
            <a:r>
              <a:rPr lang="en-US" sz="2800" dirty="0"/>
              <a:t>.</a:t>
            </a:r>
          </a:p>
          <a:p>
            <a:pPr marL="0" indent="0" algn="ctr">
              <a:buNone/>
            </a:pPr>
            <a:r>
              <a:rPr lang="en-US" sz="2800" i="1" dirty="0"/>
              <a:t>Econ. J. Watch</a:t>
            </a:r>
            <a:r>
              <a:rPr lang="en-US" sz="2800" dirty="0"/>
              <a:t> 2011</a:t>
            </a:r>
            <a:endParaRPr lang="en-US" sz="2800" i="1" dirty="0"/>
          </a:p>
        </p:txBody>
      </p:sp>
    </p:spTree>
    <p:extLst>
      <p:ext uri="{BB962C8B-B14F-4D97-AF65-F5344CB8AC3E}">
        <p14:creationId xmlns:p14="http://schemas.microsoft.com/office/powerpoint/2010/main" val="2519818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1765-E8B3-4645-8EBC-F34C60A9C3A9}"/>
              </a:ext>
            </a:extLst>
          </p:cNvPr>
          <p:cNvSpPr>
            <a:spLocks noGrp="1"/>
          </p:cNvSpPr>
          <p:nvPr>
            <p:ph type="title"/>
          </p:nvPr>
        </p:nvSpPr>
        <p:spPr/>
        <p:txBody>
          <a:bodyPr>
            <a:normAutofit/>
          </a:bodyPr>
          <a:lstStyle/>
          <a:p>
            <a:r>
              <a:rPr lang="en-US" sz="4800" dirty="0"/>
              <a:t>Amartya Sen</a:t>
            </a:r>
          </a:p>
        </p:txBody>
      </p:sp>
      <p:sp>
        <p:nvSpPr>
          <p:cNvPr id="3" name="Content Placeholder 2">
            <a:extLst>
              <a:ext uri="{FF2B5EF4-FFF2-40B4-BE49-F238E27FC236}">
                <a16:creationId xmlns:a16="http://schemas.microsoft.com/office/drawing/2014/main" id="{12F623B3-0EBE-7D4F-91C8-6623197F75DC}"/>
              </a:ext>
            </a:extLst>
          </p:cNvPr>
          <p:cNvSpPr>
            <a:spLocks noGrp="1"/>
          </p:cNvSpPr>
          <p:nvPr>
            <p:ph idx="1"/>
          </p:nvPr>
        </p:nvSpPr>
        <p:spPr/>
        <p:txBody>
          <a:bodyPr>
            <a:normAutofit/>
          </a:bodyPr>
          <a:lstStyle/>
          <a:p>
            <a:r>
              <a:rPr lang="en-US" sz="3200" dirty="0"/>
              <a:t>“He defended such public services as free education and </a:t>
            </a:r>
            <a:r>
              <a:rPr lang="en-US" sz="3200" dirty="0">
                <a:solidFill>
                  <a:srgbClr val="FFFF00"/>
                </a:solidFill>
              </a:rPr>
              <a:t>poverty relief</a:t>
            </a:r>
            <a:r>
              <a:rPr lang="en-US" sz="3200" dirty="0"/>
              <a:t>…”</a:t>
            </a:r>
          </a:p>
        </p:txBody>
      </p:sp>
    </p:spTree>
    <p:extLst>
      <p:ext uri="{BB962C8B-B14F-4D97-AF65-F5344CB8AC3E}">
        <p14:creationId xmlns:p14="http://schemas.microsoft.com/office/powerpoint/2010/main" val="266598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ABFE-0294-E84F-82A2-F39F2DAA22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A6F05E-1781-004B-96A4-33D087E4EFA5}"/>
              </a:ext>
            </a:extLst>
          </p:cNvPr>
          <p:cNvSpPr>
            <a:spLocks noGrp="1"/>
          </p:cNvSpPr>
          <p:nvPr>
            <p:ph idx="1"/>
          </p:nvPr>
        </p:nvSpPr>
        <p:spPr/>
        <p:txBody>
          <a:bodyPr>
            <a:noAutofit/>
          </a:bodyPr>
          <a:lstStyle/>
          <a:p>
            <a:pPr marL="0" indent="0">
              <a:lnSpc>
                <a:spcPct val="120000"/>
              </a:lnSpc>
              <a:spcBef>
                <a:spcPts val="0"/>
              </a:spcBef>
              <a:buNone/>
            </a:pPr>
            <a:r>
              <a:rPr lang="en-US" sz="2800" dirty="0"/>
              <a:t>Appeals to different perspectives.</a:t>
            </a:r>
          </a:p>
          <a:p>
            <a:pPr marL="0" indent="0">
              <a:lnSpc>
                <a:spcPct val="120000"/>
              </a:lnSpc>
              <a:spcBef>
                <a:spcPts val="0"/>
              </a:spcBef>
              <a:buNone/>
            </a:pPr>
            <a:endParaRPr lang="en-US" sz="2800" dirty="0"/>
          </a:p>
          <a:p>
            <a:pPr marL="0" indent="0">
              <a:lnSpc>
                <a:spcPct val="120000"/>
              </a:lnSpc>
              <a:spcBef>
                <a:spcPts val="0"/>
              </a:spcBef>
              <a:buNone/>
            </a:pPr>
            <a:r>
              <a:rPr lang="en-US" sz="2800" dirty="0"/>
              <a:t>But left </a:t>
            </a:r>
            <a:r>
              <a:rPr lang="en-US" sz="2800" dirty="0" err="1"/>
              <a:t>Smithianism</a:t>
            </a:r>
            <a:r>
              <a:rPr lang="en-US" sz="2800" dirty="0"/>
              <a:t>?</a:t>
            </a:r>
          </a:p>
          <a:p>
            <a:pPr marL="0" indent="0">
              <a:lnSpc>
                <a:spcPct val="120000"/>
              </a:lnSpc>
              <a:spcBef>
                <a:spcPts val="0"/>
              </a:spcBef>
              <a:buNone/>
            </a:pPr>
            <a:r>
              <a:rPr lang="en-US" sz="2800" dirty="0"/>
              <a:t>What about “</a:t>
            </a:r>
            <a:r>
              <a:rPr lang="en-US" sz="2800" dirty="0">
                <a:solidFill>
                  <a:srgbClr val="FFFF00"/>
                </a:solidFill>
              </a:rPr>
              <a:t>the obvious and simple system of natural liberty</a:t>
            </a:r>
            <a:r>
              <a:rPr lang="en-US" sz="2800" dirty="0"/>
              <a:t>”?</a:t>
            </a:r>
          </a:p>
          <a:p>
            <a:pPr marL="0" indent="0">
              <a:lnSpc>
                <a:spcPct val="120000"/>
              </a:lnSpc>
              <a:spcBef>
                <a:spcPts val="0"/>
              </a:spcBef>
              <a:buNone/>
            </a:pPr>
            <a:endParaRPr lang="en-US" sz="2800" dirty="0"/>
          </a:p>
          <a:p>
            <a:pPr marL="0" indent="0">
              <a:lnSpc>
                <a:spcPct val="120000"/>
              </a:lnSpc>
              <a:spcBef>
                <a:spcPts val="0"/>
              </a:spcBef>
              <a:buNone/>
            </a:pPr>
            <a:r>
              <a:rPr lang="en-US" sz="2800" dirty="0"/>
              <a:t>Are left </a:t>
            </a:r>
            <a:r>
              <a:rPr lang="en-US" sz="2800" dirty="0" err="1"/>
              <a:t>Smithians</a:t>
            </a:r>
            <a:r>
              <a:rPr lang="en-US" sz="2800" dirty="0"/>
              <a:t> saying that if Smith came back today he’d be on the political left?  </a:t>
            </a:r>
          </a:p>
        </p:txBody>
      </p:sp>
    </p:spTree>
    <p:extLst>
      <p:ext uri="{BB962C8B-B14F-4D97-AF65-F5344CB8AC3E}">
        <p14:creationId xmlns:p14="http://schemas.microsoft.com/office/powerpoint/2010/main" val="3157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DEFD-2FFE-8D4F-998C-D6D3987E651D}"/>
              </a:ext>
            </a:extLst>
          </p:cNvPr>
          <p:cNvSpPr>
            <a:spLocks noGrp="1"/>
          </p:cNvSpPr>
          <p:nvPr>
            <p:ph type="title"/>
          </p:nvPr>
        </p:nvSpPr>
        <p:spPr/>
        <p:txBody>
          <a:bodyPr>
            <a:normAutofit/>
          </a:bodyPr>
          <a:lstStyle/>
          <a:p>
            <a:r>
              <a:rPr lang="en-US" sz="4400" dirty="0"/>
              <a:t>Did Smith defend poverty relief?</a:t>
            </a:r>
          </a:p>
        </p:txBody>
      </p:sp>
      <p:sp>
        <p:nvSpPr>
          <p:cNvPr id="3" name="Content Placeholder 2">
            <a:extLst>
              <a:ext uri="{FF2B5EF4-FFF2-40B4-BE49-F238E27FC236}">
                <a16:creationId xmlns:a16="http://schemas.microsoft.com/office/drawing/2014/main" id="{B9127059-1D85-D34C-A85C-C8428D854B1B}"/>
              </a:ext>
            </a:extLst>
          </p:cNvPr>
          <p:cNvSpPr>
            <a:spLocks noGrp="1"/>
          </p:cNvSpPr>
          <p:nvPr>
            <p:ph idx="1"/>
          </p:nvPr>
        </p:nvSpPr>
        <p:spPr>
          <a:xfrm>
            <a:off x="680321" y="2336873"/>
            <a:ext cx="9613861" cy="3599316"/>
          </a:xfrm>
        </p:spPr>
        <p:txBody>
          <a:bodyPr>
            <a:noAutofit/>
          </a:bodyPr>
          <a:lstStyle/>
          <a:p>
            <a:pPr marL="0" indent="0">
              <a:buNone/>
            </a:pPr>
            <a:r>
              <a:rPr lang="en-US" sz="2800" dirty="0"/>
              <a:t>Smith conspicuously did not weigh in on the poor law itself.</a:t>
            </a:r>
          </a:p>
          <a:p>
            <a:pPr marL="0" indent="0">
              <a:buNone/>
            </a:pPr>
            <a:endParaRPr lang="en-US" sz="2800" dirty="0"/>
          </a:p>
          <a:p>
            <a:pPr marL="0" indent="0">
              <a:buNone/>
            </a:pPr>
            <a:r>
              <a:rPr lang="en-US" sz="2800" dirty="0"/>
              <a:t>Some left </a:t>
            </a:r>
            <a:r>
              <a:rPr lang="en-US" sz="2800" dirty="0" err="1"/>
              <a:t>Smithians</a:t>
            </a:r>
            <a:r>
              <a:rPr lang="en-US" sz="2800" dirty="0"/>
              <a:t> have said, in effect: </a:t>
            </a:r>
            <a:r>
              <a:rPr lang="en-US" sz="2800" dirty="0">
                <a:solidFill>
                  <a:srgbClr val="FFFF00"/>
                </a:solidFill>
              </a:rPr>
              <a:t>See, he wasn’t opposed to it.</a:t>
            </a:r>
          </a:p>
          <a:p>
            <a:pPr marL="0" indent="0">
              <a:buNone/>
            </a:pPr>
            <a:endParaRPr lang="en-US" sz="2800" dirty="0"/>
          </a:p>
          <a:p>
            <a:pPr marL="0" indent="0">
              <a:buNone/>
            </a:pPr>
            <a:r>
              <a:rPr lang="en-US" sz="2800" dirty="0"/>
              <a:t>But may we equally say?: </a:t>
            </a:r>
            <a:r>
              <a:rPr lang="en-US" sz="2800" dirty="0">
                <a:solidFill>
                  <a:srgbClr val="FFFF00"/>
                </a:solidFill>
              </a:rPr>
              <a:t>See, he wasn’t in favor of it.</a:t>
            </a:r>
            <a:r>
              <a:rPr lang="en-US" sz="2800" dirty="0"/>
              <a:t> </a:t>
            </a:r>
          </a:p>
        </p:txBody>
      </p:sp>
    </p:spTree>
    <p:extLst>
      <p:ext uri="{BB962C8B-B14F-4D97-AF65-F5344CB8AC3E}">
        <p14:creationId xmlns:p14="http://schemas.microsoft.com/office/powerpoint/2010/main" val="274175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DDCB9-4217-144C-ADC9-CF2DAB3BE772}"/>
              </a:ext>
            </a:extLst>
          </p:cNvPr>
          <p:cNvSpPr>
            <a:spLocks noGrp="1"/>
          </p:cNvSpPr>
          <p:nvPr>
            <p:ph type="title"/>
          </p:nvPr>
        </p:nvSpPr>
        <p:spPr/>
        <p:txBody>
          <a:bodyPr>
            <a:normAutofit/>
          </a:bodyPr>
          <a:lstStyle/>
          <a:p>
            <a:r>
              <a:rPr lang="en-US" sz="4000" dirty="0"/>
              <a:t>WN is a quite comprehensive</a:t>
            </a:r>
          </a:p>
        </p:txBody>
      </p:sp>
      <p:sp>
        <p:nvSpPr>
          <p:cNvPr id="3" name="Content Placeholder 2">
            <a:extLst>
              <a:ext uri="{FF2B5EF4-FFF2-40B4-BE49-F238E27FC236}">
                <a16:creationId xmlns:a16="http://schemas.microsoft.com/office/drawing/2014/main" id="{63364BB5-AAA0-5F4E-85E3-7910F7E31E25}"/>
              </a:ext>
            </a:extLst>
          </p:cNvPr>
          <p:cNvSpPr>
            <a:spLocks noGrp="1"/>
          </p:cNvSpPr>
          <p:nvPr>
            <p:ph idx="1"/>
          </p:nvPr>
        </p:nvSpPr>
        <p:spPr/>
        <p:txBody>
          <a:bodyPr>
            <a:noAutofit/>
          </a:bodyPr>
          <a:lstStyle/>
          <a:p>
            <a:pPr marL="0" indent="0">
              <a:buNone/>
            </a:pPr>
            <a:r>
              <a:rPr lang="en-US" sz="2800" dirty="0"/>
              <a:t>In “Introduction and Plan of the Work” Smith says that in Book V he has “</a:t>
            </a:r>
            <a:r>
              <a:rPr lang="en-US" sz="2800" dirty="0" err="1">
                <a:solidFill>
                  <a:srgbClr val="FFFF00"/>
                </a:solidFill>
              </a:rPr>
              <a:t>endeavoured</a:t>
            </a:r>
            <a:r>
              <a:rPr lang="en-US" sz="2800" dirty="0">
                <a:solidFill>
                  <a:srgbClr val="FFFF00"/>
                </a:solidFill>
              </a:rPr>
              <a:t> to show…what are the necessary </a:t>
            </a:r>
            <a:r>
              <a:rPr lang="en-US" sz="2800" dirty="0" err="1">
                <a:solidFill>
                  <a:srgbClr val="FFFF00"/>
                </a:solidFill>
              </a:rPr>
              <a:t>expences</a:t>
            </a:r>
            <a:r>
              <a:rPr lang="en-US" sz="2800" dirty="0">
                <a:solidFill>
                  <a:srgbClr val="FFFF00"/>
                </a:solidFill>
              </a:rPr>
              <a:t> of the sovereign, or commonwealth</a:t>
            </a:r>
            <a:r>
              <a:rPr lang="en-US" sz="2800" dirty="0"/>
              <a:t>” </a:t>
            </a:r>
            <a:r>
              <a:rPr lang="en-US" sz="1000" dirty="0"/>
              <a:t>(12.9)</a:t>
            </a:r>
          </a:p>
          <a:p>
            <a:pPr marL="0" indent="0">
              <a:buNone/>
            </a:pPr>
            <a:endParaRPr lang="en-US" sz="2800" dirty="0"/>
          </a:p>
          <a:p>
            <a:pPr marL="0" indent="0">
              <a:buNone/>
            </a:pPr>
            <a:r>
              <a:rPr lang="en-US" sz="2800" dirty="0"/>
              <a:t>Smith repeats those words almost verbatim</a:t>
            </a:r>
            <a:r>
              <a:rPr lang="en-US" sz="1000" dirty="0"/>
              <a:t> (688.52)</a:t>
            </a:r>
            <a:r>
              <a:rPr lang="en-US" sz="2800" dirty="0"/>
              <a:t>.</a:t>
            </a:r>
          </a:p>
          <a:p>
            <a:pPr marL="0" indent="0">
              <a:buNone/>
            </a:pPr>
            <a:endParaRPr lang="en-US" sz="2800" dirty="0"/>
          </a:p>
          <a:p>
            <a:pPr marL="0" indent="0">
              <a:buNone/>
            </a:pPr>
            <a:r>
              <a:rPr lang="en-US" sz="2800" dirty="0"/>
              <a:t>“</a:t>
            </a:r>
            <a:r>
              <a:rPr lang="en-US" sz="2800" dirty="0">
                <a:solidFill>
                  <a:srgbClr val="FFFF00"/>
                </a:solidFill>
              </a:rPr>
              <a:t>necessary </a:t>
            </a:r>
            <a:r>
              <a:rPr lang="en-US" sz="2800" dirty="0" err="1">
                <a:solidFill>
                  <a:srgbClr val="FFFF00"/>
                </a:solidFill>
              </a:rPr>
              <a:t>expences</a:t>
            </a:r>
            <a:r>
              <a:rPr lang="en-US" sz="2800" dirty="0"/>
              <a:t>” ~ enumerated powers</a:t>
            </a:r>
          </a:p>
        </p:txBody>
      </p:sp>
    </p:spTree>
    <p:extLst>
      <p:ext uri="{BB962C8B-B14F-4D97-AF65-F5344CB8AC3E}">
        <p14:creationId xmlns:p14="http://schemas.microsoft.com/office/powerpoint/2010/main" val="12960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1765-E8B3-4645-8EBC-F34C60A9C3A9}"/>
              </a:ext>
            </a:extLst>
          </p:cNvPr>
          <p:cNvSpPr>
            <a:spLocks noGrp="1"/>
          </p:cNvSpPr>
          <p:nvPr>
            <p:ph type="title"/>
          </p:nvPr>
        </p:nvSpPr>
        <p:spPr/>
        <p:txBody>
          <a:bodyPr>
            <a:normAutofit/>
          </a:bodyPr>
          <a:lstStyle/>
          <a:p>
            <a:r>
              <a:rPr lang="en-US" sz="4800" dirty="0"/>
              <a:t>Amartya Sen</a:t>
            </a:r>
          </a:p>
        </p:txBody>
      </p:sp>
      <p:sp>
        <p:nvSpPr>
          <p:cNvPr id="3" name="Content Placeholder 2">
            <a:extLst>
              <a:ext uri="{FF2B5EF4-FFF2-40B4-BE49-F238E27FC236}">
                <a16:creationId xmlns:a16="http://schemas.microsoft.com/office/drawing/2014/main" id="{12F623B3-0EBE-7D4F-91C8-6623197F75DC}"/>
              </a:ext>
            </a:extLst>
          </p:cNvPr>
          <p:cNvSpPr>
            <a:spLocks noGrp="1"/>
          </p:cNvSpPr>
          <p:nvPr>
            <p:ph idx="1"/>
          </p:nvPr>
        </p:nvSpPr>
        <p:spPr/>
        <p:txBody>
          <a:bodyPr>
            <a:normAutofit/>
          </a:bodyPr>
          <a:lstStyle/>
          <a:p>
            <a:r>
              <a:rPr lang="en-US" sz="3200" dirty="0"/>
              <a:t>“He defended such public services as </a:t>
            </a:r>
            <a:r>
              <a:rPr lang="en-US" sz="3200" dirty="0">
                <a:solidFill>
                  <a:srgbClr val="FFFF00"/>
                </a:solidFill>
              </a:rPr>
              <a:t>free education</a:t>
            </a:r>
            <a:r>
              <a:rPr lang="en-US" sz="3200" dirty="0"/>
              <a:t> and poverty relief…”</a:t>
            </a:r>
          </a:p>
        </p:txBody>
      </p:sp>
    </p:spTree>
    <p:extLst>
      <p:ext uri="{BB962C8B-B14F-4D97-AF65-F5344CB8AC3E}">
        <p14:creationId xmlns:p14="http://schemas.microsoft.com/office/powerpoint/2010/main" val="2513633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98C1-04B7-3541-83E3-15532FA4F1ED}"/>
              </a:ext>
            </a:extLst>
          </p:cNvPr>
          <p:cNvSpPr>
            <a:spLocks noGrp="1"/>
          </p:cNvSpPr>
          <p:nvPr>
            <p:ph type="title"/>
          </p:nvPr>
        </p:nvSpPr>
        <p:spPr/>
        <p:txBody>
          <a:bodyPr/>
          <a:lstStyle/>
          <a:p>
            <a:r>
              <a:rPr lang="en-US" dirty="0"/>
              <a:t>Schooling</a:t>
            </a:r>
          </a:p>
        </p:txBody>
      </p:sp>
      <p:sp>
        <p:nvSpPr>
          <p:cNvPr id="3" name="Content Placeholder 2">
            <a:extLst>
              <a:ext uri="{FF2B5EF4-FFF2-40B4-BE49-F238E27FC236}">
                <a16:creationId xmlns:a16="http://schemas.microsoft.com/office/drawing/2014/main" id="{FDBF4AAF-08B1-7840-9D65-FA664578319B}"/>
              </a:ext>
            </a:extLst>
          </p:cNvPr>
          <p:cNvSpPr>
            <a:spLocks noGrp="1"/>
          </p:cNvSpPr>
          <p:nvPr>
            <p:ph idx="1"/>
          </p:nvPr>
        </p:nvSpPr>
        <p:spPr>
          <a:xfrm>
            <a:off x="680321" y="2488904"/>
            <a:ext cx="9613861" cy="3272105"/>
          </a:xfrm>
        </p:spPr>
        <p:txBody>
          <a:bodyPr>
            <a:normAutofit fontScale="92500" lnSpcReduction="20000"/>
          </a:bodyPr>
          <a:lstStyle/>
          <a:p>
            <a:pPr marL="0" indent="0" algn="ctr">
              <a:buNone/>
            </a:pPr>
            <a:r>
              <a:rPr lang="en-US" sz="4400" dirty="0"/>
              <a:t>Scott </a:t>
            </a:r>
            <a:r>
              <a:rPr lang="en-US" sz="4400" dirty="0" err="1"/>
              <a:t>Drylie</a:t>
            </a:r>
            <a:r>
              <a:rPr lang="en-US" sz="4400" dirty="0"/>
              <a:t>,</a:t>
            </a:r>
          </a:p>
          <a:p>
            <a:pPr marL="0" indent="0" algn="ctr">
              <a:buNone/>
            </a:pPr>
            <a:r>
              <a:rPr lang="en-US" sz="4400" dirty="0">
                <a:solidFill>
                  <a:srgbClr val="FFFF00"/>
                </a:solidFill>
                <a:hlinkClick r:id="rId2"/>
              </a:rPr>
              <a:t>Adam Smith on Schooling: </a:t>
            </a:r>
          </a:p>
          <a:p>
            <a:pPr marL="0" indent="0" algn="ctr">
              <a:buNone/>
            </a:pPr>
            <a:r>
              <a:rPr lang="en-US" sz="4400" dirty="0">
                <a:solidFill>
                  <a:srgbClr val="FFFF00"/>
                </a:solidFill>
                <a:hlinkClick r:id="rId2"/>
              </a:rPr>
              <a:t>A Classical Liberal Rereading</a:t>
            </a:r>
            <a:r>
              <a:rPr lang="en-US" sz="4400" dirty="0"/>
              <a:t>,</a:t>
            </a:r>
          </a:p>
          <a:p>
            <a:pPr marL="0" indent="0" algn="ctr">
              <a:buNone/>
            </a:pPr>
            <a:endParaRPr lang="en-US" sz="4400" dirty="0"/>
          </a:p>
          <a:p>
            <a:pPr marL="0" indent="0" algn="ctr">
              <a:buNone/>
            </a:pPr>
            <a:r>
              <a:rPr lang="en-US" sz="4400" i="1" dirty="0"/>
              <a:t>J. Econ. </a:t>
            </a:r>
            <a:r>
              <a:rPr lang="en-US" sz="4400" i="1" dirty="0" err="1"/>
              <a:t>Beh</a:t>
            </a:r>
            <a:r>
              <a:rPr lang="en-US" sz="4400" i="1" dirty="0"/>
              <a:t>. &amp; Organization</a:t>
            </a:r>
            <a:r>
              <a:rPr lang="en-US" sz="4400" dirty="0"/>
              <a:t>, forthcoming.</a:t>
            </a:r>
            <a:endParaRPr lang="en-US" sz="4400" i="1" dirty="0"/>
          </a:p>
          <a:p>
            <a:pPr marL="0" indent="0">
              <a:buNone/>
            </a:pPr>
            <a:endParaRPr lang="en-US" sz="4400" dirty="0"/>
          </a:p>
        </p:txBody>
      </p:sp>
    </p:spTree>
    <p:extLst>
      <p:ext uri="{BB962C8B-B14F-4D97-AF65-F5344CB8AC3E}">
        <p14:creationId xmlns:p14="http://schemas.microsoft.com/office/powerpoint/2010/main" val="2641524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98C1-04B7-3541-83E3-15532FA4F1ED}"/>
              </a:ext>
            </a:extLst>
          </p:cNvPr>
          <p:cNvSpPr>
            <a:spLocks noGrp="1"/>
          </p:cNvSpPr>
          <p:nvPr>
            <p:ph type="title"/>
          </p:nvPr>
        </p:nvSpPr>
        <p:spPr/>
        <p:txBody>
          <a:bodyPr/>
          <a:lstStyle/>
          <a:p>
            <a:r>
              <a:rPr lang="en-US" dirty="0"/>
              <a:t>Schooling</a:t>
            </a:r>
          </a:p>
        </p:txBody>
      </p:sp>
      <p:sp>
        <p:nvSpPr>
          <p:cNvPr id="3" name="Content Placeholder 2">
            <a:extLst>
              <a:ext uri="{FF2B5EF4-FFF2-40B4-BE49-F238E27FC236}">
                <a16:creationId xmlns:a16="http://schemas.microsoft.com/office/drawing/2014/main" id="{FDBF4AAF-08B1-7840-9D65-FA664578319B}"/>
              </a:ext>
            </a:extLst>
          </p:cNvPr>
          <p:cNvSpPr>
            <a:spLocks noGrp="1"/>
          </p:cNvSpPr>
          <p:nvPr>
            <p:ph idx="1"/>
          </p:nvPr>
        </p:nvSpPr>
        <p:spPr>
          <a:xfrm>
            <a:off x="680321" y="2060640"/>
            <a:ext cx="9613861" cy="3923471"/>
          </a:xfrm>
        </p:spPr>
        <p:txBody>
          <a:bodyPr>
            <a:noAutofit/>
          </a:bodyPr>
          <a:lstStyle/>
          <a:p>
            <a:pPr marL="0" indent="0">
              <a:lnSpc>
                <a:spcPct val="120000"/>
              </a:lnSpc>
              <a:buNone/>
            </a:pPr>
            <a:r>
              <a:rPr lang="en-US" sz="3000" dirty="0"/>
              <a:t>Smith’s final words on the subject:</a:t>
            </a:r>
          </a:p>
          <a:p>
            <a:pPr marL="0" indent="0">
              <a:lnSpc>
                <a:spcPct val="120000"/>
              </a:lnSpc>
              <a:buNone/>
            </a:pPr>
            <a:r>
              <a:rPr lang="en-US" sz="3000" dirty="0"/>
              <a:t>The expense for schooling “</a:t>
            </a:r>
            <a:r>
              <a:rPr lang="en-US" sz="3000" dirty="0">
                <a:solidFill>
                  <a:srgbClr val="FFFF00"/>
                </a:solidFill>
              </a:rPr>
              <a:t>might perhaps with equal propriety, and even with some advantage, be defrayed altogether by those who receive the immediate benefit of such education and instruction, or by the voluntary contribution of those who think they have occasion for either the one or the other.</a:t>
            </a:r>
            <a:r>
              <a:rPr lang="en-US" sz="3000" dirty="0"/>
              <a:t>”</a:t>
            </a:r>
          </a:p>
        </p:txBody>
      </p:sp>
    </p:spTree>
    <p:extLst>
      <p:ext uri="{BB962C8B-B14F-4D97-AF65-F5344CB8AC3E}">
        <p14:creationId xmlns:p14="http://schemas.microsoft.com/office/powerpoint/2010/main" val="3635687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6D5A-8957-7848-982E-109A4913465E}"/>
              </a:ext>
            </a:extLst>
          </p:cNvPr>
          <p:cNvSpPr>
            <a:spLocks noGrp="1"/>
          </p:cNvSpPr>
          <p:nvPr>
            <p:ph type="title"/>
          </p:nvPr>
        </p:nvSpPr>
        <p:spPr/>
        <p:txBody>
          <a:bodyPr>
            <a:noAutofit/>
          </a:bodyPr>
          <a:lstStyle/>
          <a:p>
            <a:r>
              <a:rPr lang="en-US" sz="4400" dirty="0"/>
              <a:t>Left </a:t>
            </a:r>
            <a:r>
              <a:rPr lang="en-US" sz="4400" dirty="0" err="1"/>
              <a:t>Smithians</a:t>
            </a:r>
            <a:r>
              <a:rPr lang="en-US" sz="4400" dirty="0"/>
              <a:t> undo the spine of Smith’s thought</a:t>
            </a:r>
          </a:p>
        </p:txBody>
      </p:sp>
      <p:sp>
        <p:nvSpPr>
          <p:cNvPr id="3" name="Content Placeholder 2">
            <a:extLst>
              <a:ext uri="{FF2B5EF4-FFF2-40B4-BE49-F238E27FC236}">
                <a16:creationId xmlns:a16="http://schemas.microsoft.com/office/drawing/2014/main" id="{1B22D2E5-1E83-1C4F-9548-4401352EA2E1}"/>
              </a:ext>
            </a:extLst>
          </p:cNvPr>
          <p:cNvSpPr>
            <a:spLocks noGrp="1"/>
          </p:cNvSpPr>
          <p:nvPr>
            <p:ph idx="1"/>
          </p:nvPr>
        </p:nvSpPr>
        <p:spPr/>
        <p:txBody>
          <a:bodyPr>
            <a:noAutofit/>
          </a:bodyPr>
          <a:lstStyle/>
          <a:p>
            <a:pPr marL="0" indent="0">
              <a:buNone/>
            </a:pPr>
            <a:r>
              <a:rPr lang="en-US" sz="3600" dirty="0"/>
              <a:t>CJ is not messing other people’s person, property, promises due.</a:t>
            </a:r>
          </a:p>
          <a:p>
            <a:pPr marL="0" indent="0">
              <a:buNone/>
            </a:pPr>
            <a:r>
              <a:rPr lang="en-US" sz="3600" dirty="0"/>
              <a:t>“precise and accurate”</a:t>
            </a:r>
          </a:p>
          <a:p>
            <a:pPr marL="0" indent="0">
              <a:buNone/>
            </a:pPr>
            <a:r>
              <a:rPr lang="en-US" sz="3600" dirty="0"/>
              <a:t>Liberty is others not messing with one’s stuff</a:t>
            </a:r>
          </a:p>
          <a:p>
            <a:pPr marL="0" indent="0">
              <a:buNone/>
            </a:pPr>
            <a:r>
              <a:rPr lang="en-US" sz="3600" dirty="0"/>
              <a:t>The </a:t>
            </a:r>
            <a:r>
              <a:rPr lang="en-US" sz="3600" dirty="0">
                <a:solidFill>
                  <a:srgbClr val="FFFF00"/>
                </a:solidFill>
              </a:rPr>
              <a:t>spine</a:t>
            </a:r>
            <a:r>
              <a:rPr lang="en-US" sz="3600" dirty="0"/>
              <a:t> = CJ/liberty</a:t>
            </a:r>
          </a:p>
          <a:p>
            <a:pPr marL="457200" lvl="1" indent="0">
              <a:buNone/>
            </a:pPr>
            <a:r>
              <a:rPr lang="en-US" sz="3600" dirty="0"/>
              <a:t>The </a:t>
            </a:r>
            <a:r>
              <a:rPr lang="en-US" sz="3600" i="1" dirty="0"/>
              <a:t>spine</a:t>
            </a:r>
            <a:r>
              <a:rPr lang="en-US" sz="3600" dirty="0"/>
              <a:t>, not the head, hands, or heart</a:t>
            </a:r>
          </a:p>
          <a:p>
            <a:pPr marL="0" indent="0">
              <a:buNone/>
            </a:pPr>
            <a:r>
              <a:rPr lang="en-US" sz="3600" dirty="0"/>
              <a:t>The jural logic of one’s own</a:t>
            </a:r>
          </a:p>
        </p:txBody>
      </p:sp>
    </p:spTree>
    <p:extLst>
      <p:ext uri="{BB962C8B-B14F-4D97-AF65-F5344CB8AC3E}">
        <p14:creationId xmlns:p14="http://schemas.microsoft.com/office/powerpoint/2010/main" val="34273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FAE4-DD6C-6A44-9A20-9FF27D42B1D6}"/>
              </a:ext>
            </a:extLst>
          </p:cNvPr>
          <p:cNvSpPr>
            <a:spLocks noGrp="1"/>
          </p:cNvSpPr>
          <p:nvPr>
            <p:ph type="title"/>
          </p:nvPr>
        </p:nvSpPr>
        <p:spPr/>
        <p:txBody>
          <a:bodyPr>
            <a:normAutofit/>
          </a:bodyPr>
          <a:lstStyle/>
          <a:p>
            <a:r>
              <a:rPr lang="en-US" sz="4400" dirty="0"/>
              <a:t>Fleischacker:</a:t>
            </a:r>
          </a:p>
        </p:txBody>
      </p:sp>
      <p:sp>
        <p:nvSpPr>
          <p:cNvPr id="3" name="Content Placeholder 2">
            <a:extLst>
              <a:ext uri="{FF2B5EF4-FFF2-40B4-BE49-F238E27FC236}">
                <a16:creationId xmlns:a16="http://schemas.microsoft.com/office/drawing/2014/main" id="{FECEFA01-954F-1346-860E-93A1BAC605F8}"/>
              </a:ext>
            </a:extLst>
          </p:cNvPr>
          <p:cNvSpPr>
            <a:spLocks noGrp="1"/>
          </p:cNvSpPr>
          <p:nvPr>
            <p:ph idx="1"/>
          </p:nvPr>
        </p:nvSpPr>
        <p:spPr/>
        <p:txBody>
          <a:bodyPr>
            <a:noAutofit/>
          </a:bodyPr>
          <a:lstStyle/>
          <a:p>
            <a:r>
              <a:rPr lang="en-US" sz="3200" dirty="0"/>
              <a:t>“Are there any sharp criteria by which to distinguish ‘real and positive hurt’… from the mere absence of good?”</a:t>
            </a:r>
            <a:r>
              <a:rPr lang="en-US" sz="2600" dirty="0"/>
              <a:t> </a:t>
            </a:r>
            <a:r>
              <a:rPr lang="en-US" sz="1000" dirty="0"/>
              <a:t>(2004, 150)</a:t>
            </a:r>
          </a:p>
          <a:p>
            <a:endParaRPr lang="en-US" sz="2600" dirty="0"/>
          </a:p>
          <a:p>
            <a:r>
              <a:rPr lang="en-US" sz="3200" dirty="0"/>
              <a:t>“[T]he ‘natural’ borders of justice are </a:t>
            </a:r>
            <a:r>
              <a:rPr lang="en-US" sz="3200" b="1" dirty="0">
                <a:solidFill>
                  <a:srgbClr val="FFFF00"/>
                </a:solidFill>
              </a:rPr>
              <a:t>blurry, not sharp</a:t>
            </a:r>
            <a:r>
              <a:rPr lang="en-US" sz="3200" dirty="0"/>
              <a:t>, and...they cannot be clarified by way of </a:t>
            </a:r>
            <a:r>
              <a:rPr lang="en-US" sz="3200" b="1" dirty="0">
                <a:solidFill>
                  <a:srgbClr val="FFFF00"/>
                </a:solidFill>
              </a:rPr>
              <a:t>a prelegal, </a:t>
            </a:r>
            <a:r>
              <a:rPr lang="en-US" sz="3200" b="1" dirty="0" err="1">
                <a:solidFill>
                  <a:srgbClr val="FFFF00"/>
                </a:solidFill>
              </a:rPr>
              <a:t>presocial</a:t>
            </a:r>
            <a:r>
              <a:rPr lang="en-US" sz="3200" b="1" dirty="0">
                <a:solidFill>
                  <a:srgbClr val="FFFF00"/>
                </a:solidFill>
              </a:rPr>
              <a:t> notion of harm</a:t>
            </a:r>
            <a:r>
              <a:rPr lang="en-US" sz="3200" dirty="0"/>
              <a:t>.”</a:t>
            </a:r>
            <a:r>
              <a:rPr lang="en-US" sz="900" dirty="0"/>
              <a:t> (157)</a:t>
            </a:r>
            <a:r>
              <a:rPr lang="en-US" sz="2800" dirty="0"/>
              <a:t> </a:t>
            </a:r>
          </a:p>
        </p:txBody>
      </p:sp>
    </p:spTree>
    <p:extLst>
      <p:ext uri="{BB962C8B-B14F-4D97-AF65-F5344CB8AC3E}">
        <p14:creationId xmlns:p14="http://schemas.microsoft.com/office/powerpoint/2010/main" val="83783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FAE4-DD6C-6A44-9A20-9FF27D42B1D6}"/>
              </a:ext>
            </a:extLst>
          </p:cNvPr>
          <p:cNvSpPr>
            <a:spLocks noGrp="1"/>
          </p:cNvSpPr>
          <p:nvPr>
            <p:ph type="title"/>
          </p:nvPr>
        </p:nvSpPr>
        <p:spPr/>
        <p:txBody>
          <a:bodyPr>
            <a:normAutofit/>
          </a:bodyPr>
          <a:lstStyle/>
          <a:p>
            <a:r>
              <a:rPr lang="en-US" sz="4400" dirty="0"/>
              <a:t>Fleischacker:</a:t>
            </a:r>
          </a:p>
        </p:txBody>
      </p:sp>
      <p:sp>
        <p:nvSpPr>
          <p:cNvPr id="3" name="Content Placeholder 2">
            <a:extLst>
              <a:ext uri="{FF2B5EF4-FFF2-40B4-BE49-F238E27FC236}">
                <a16:creationId xmlns:a16="http://schemas.microsoft.com/office/drawing/2014/main" id="{FECEFA01-954F-1346-860E-93A1BAC605F8}"/>
              </a:ext>
            </a:extLst>
          </p:cNvPr>
          <p:cNvSpPr>
            <a:spLocks noGrp="1"/>
          </p:cNvSpPr>
          <p:nvPr>
            <p:ph idx="1"/>
          </p:nvPr>
        </p:nvSpPr>
        <p:spPr/>
        <p:txBody>
          <a:bodyPr>
            <a:noAutofit/>
          </a:bodyPr>
          <a:lstStyle/>
          <a:p>
            <a:r>
              <a:rPr lang="en-US" sz="3200" dirty="0"/>
              <a:t>“If justiciable harm is a socially relative category, it will be difficult to find any laws of justice that must be realized </a:t>
            </a:r>
            <a:r>
              <a:rPr lang="en-US" sz="3200" b="1" dirty="0">
                <a:solidFill>
                  <a:srgbClr val="FFFF00"/>
                </a:solidFill>
              </a:rPr>
              <a:t>by every society</a:t>
            </a:r>
            <a:r>
              <a:rPr lang="en-US" sz="3200" dirty="0"/>
              <a:t>.” </a:t>
            </a:r>
            <a:r>
              <a:rPr lang="en-US" sz="1050" dirty="0"/>
              <a:t>(158-9)</a:t>
            </a:r>
          </a:p>
          <a:p>
            <a:endParaRPr lang="en-US" sz="3200" dirty="0"/>
          </a:p>
          <a:p>
            <a:r>
              <a:rPr lang="en-US" sz="3200" dirty="0"/>
              <a:t>“It is therefore </a:t>
            </a:r>
            <a:r>
              <a:rPr lang="en-US" sz="3200" dirty="0">
                <a:solidFill>
                  <a:srgbClr val="FFFF00"/>
                </a:solidFill>
              </a:rPr>
              <a:t>not true </a:t>
            </a:r>
            <a:r>
              <a:rPr lang="en-US" sz="3200" dirty="0"/>
              <a:t>that we can find… a basis for </a:t>
            </a:r>
            <a:r>
              <a:rPr lang="en-US" sz="3200" b="1" dirty="0">
                <a:solidFill>
                  <a:srgbClr val="FFFF00"/>
                </a:solidFill>
              </a:rPr>
              <a:t>a clear and precise notion of justice across all societies</a:t>
            </a:r>
            <a:r>
              <a:rPr lang="en-US" sz="3200" dirty="0"/>
              <a:t>.” </a:t>
            </a:r>
            <a:r>
              <a:rPr lang="en-US" sz="1000" dirty="0"/>
              <a:t>(156)</a:t>
            </a:r>
            <a:r>
              <a:rPr lang="en-US" sz="3200" dirty="0"/>
              <a:t> </a:t>
            </a:r>
          </a:p>
        </p:txBody>
      </p:sp>
    </p:spTree>
    <p:extLst>
      <p:ext uri="{BB962C8B-B14F-4D97-AF65-F5344CB8AC3E}">
        <p14:creationId xmlns:p14="http://schemas.microsoft.com/office/powerpoint/2010/main" val="113520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905B1-5098-2C43-AA30-28FB681A9CA3}"/>
              </a:ext>
            </a:extLst>
          </p:cNvPr>
          <p:cNvSpPr>
            <a:spLocks noGrp="1"/>
          </p:cNvSpPr>
          <p:nvPr>
            <p:ph type="title"/>
          </p:nvPr>
        </p:nvSpPr>
        <p:spPr/>
        <p:txBody>
          <a:bodyPr>
            <a:normAutofit/>
          </a:bodyPr>
          <a:lstStyle/>
          <a:p>
            <a:r>
              <a:rPr lang="en-US" sz="4400" dirty="0"/>
              <a:t>Fleischacker</a:t>
            </a:r>
          </a:p>
        </p:txBody>
      </p:sp>
      <p:sp>
        <p:nvSpPr>
          <p:cNvPr id="3" name="Content Placeholder 2">
            <a:extLst>
              <a:ext uri="{FF2B5EF4-FFF2-40B4-BE49-F238E27FC236}">
                <a16:creationId xmlns:a16="http://schemas.microsoft.com/office/drawing/2014/main" id="{B0789E1E-98E2-7740-BB00-7E3375B8040F}"/>
              </a:ext>
            </a:extLst>
          </p:cNvPr>
          <p:cNvSpPr>
            <a:spLocks noGrp="1"/>
          </p:cNvSpPr>
          <p:nvPr>
            <p:ph idx="1"/>
          </p:nvPr>
        </p:nvSpPr>
        <p:spPr>
          <a:xfrm>
            <a:off x="680321" y="2201961"/>
            <a:ext cx="9613861" cy="4393711"/>
          </a:xfrm>
        </p:spPr>
        <p:txBody>
          <a:bodyPr>
            <a:noAutofit/>
          </a:bodyPr>
          <a:lstStyle/>
          <a:p>
            <a:r>
              <a:rPr lang="en-US" sz="3200" dirty="0"/>
              <a:t>Attributes to Smith an idea of an invariant grammar-like CJ. And says that’s misguided.</a:t>
            </a:r>
          </a:p>
          <a:p>
            <a:endParaRPr lang="en-US" sz="3200" dirty="0"/>
          </a:p>
          <a:p>
            <a:r>
              <a:rPr lang="en-US" sz="3200" dirty="0"/>
              <a:t>Says Smith says that CJ is subordinate to higher forms of justice.</a:t>
            </a:r>
          </a:p>
          <a:p>
            <a:endParaRPr lang="en-US" sz="3200" dirty="0"/>
          </a:p>
          <a:p>
            <a:pPr marL="0" indent="0">
              <a:buNone/>
            </a:pPr>
            <a:r>
              <a:rPr lang="en-US" sz="3200" dirty="0"/>
              <a:t>Left </a:t>
            </a:r>
            <a:r>
              <a:rPr lang="en-US" sz="3200" dirty="0" err="1"/>
              <a:t>Smithians</a:t>
            </a:r>
            <a:r>
              <a:rPr lang="en-US" sz="3200" dirty="0"/>
              <a:t> remove the spine of Smith’s outlook.</a:t>
            </a:r>
          </a:p>
          <a:p>
            <a:pPr marL="0" indent="0">
              <a:buNone/>
            </a:pPr>
            <a:endParaRPr lang="en-US" sz="3200" dirty="0"/>
          </a:p>
        </p:txBody>
      </p:sp>
    </p:spTree>
    <p:extLst>
      <p:ext uri="{BB962C8B-B14F-4D97-AF65-F5344CB8AC3E}">
        <p14:creationId xmlns:p14="http://schemas.microsoft.com/office/powerpoint/2010/main" val="87995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FAE4-DD6C-6A44-9A20-9FF27D42B1D6}"/>
              </a:ext>
            </a:extLst>
          </p:cNvPr>
          <p:cNvSpPr>
            <a:spLocks noGrp="1"/>
          </p:cNvSpPr>
          <p:nvPr>
            <p:ph type="title"/>
          </p:nvPr>
        </p:nvSpPr>
        <p:spPr/>
        <p:txBody>
          <a:bodyPr>
            <a:normAutofit/>
          </a:bodyPr>
          <a:lstStyle/>
          <a:p>
            <a:r>
              <a:rPr lang="en-US" sz="4400" dirty="0"/>
              <a:t>Fleischacker:</a:t>
            </a:r>
          </a:p>
        </p:txBody>
      </p:sp>
      <p:sp>
        <p:nvSpPr>
          <p:cNvPr id="3" name="Content Placeholder 2">
            <a:extLst>
              <a:ext uri="{FF2B5EF4-FFF2-40B4-BE49-F238E27FC236}">
                <a16:creationId xmlns:a16="http://schemas.microsoft.com/office/drawing/2014/main" id="{FECEFA01-954F-1346-860E-93A1BAC605F8}"/>
              </a:ext>
            </a:extLst>
          </p:cNvPr>
          <p:cNvSpPr>
            <a:spLocks noGrp="1"/>
          </p:cNvSpPr>
          <p:nvPr>
            <p:ph idx="1"/>
          </p:nvPr>
        </p:nvSpPr>
        <p:spPr/>
        <p:txBody>
          <a:bodyPr>
            <a:noAutofit/>
          </a:bodyPr>
          <a:lstStyle/>
          <a:p>
            <a:r>
              <a:rPr lang="en-US" sz="3200" dirty="0"/>
              <a:t>“It is therefore quite reasonable to look on my earnings as </a:t>
            </a:r>
            <a:r>
              <a:rPr lang="en-US" sz="3200" i="1" dirty="0"/>
              <a:t>not</a:t>
            </a:r>
            <a:r>
              <a:rPr lang="en-US" sz="3200" dirty="0"/>
              <a:t> purely ‘my’ money…”</a:t>
            </a:r>
            <a:r>
              <a:rPr lang="en-US" sz="1000" dirty="0"/>
              <a:t>(194)</a:t>
            </a:r>
            <a:r>
              <a:rPr lang="en-US" sz="3200" dirty="0"/>
              <a:t> </a:t>
            </a:r>
          </a:p>
          <a:p>
            <a:endParaRPr lang="en-US" sz="3200" dirty="0"/>
          </a:p>
          <a:p>
            <a:pPr marL="0" indent="0">
              <a:buNone/>
            </a:pPr>
            <a:r>
              <a:rPr lang="en-US" sz="3200" dirty="0"/>
              <a:t>Fleischacker undoes CJ and therefore liberty.</a:t>
            </a:r>
          </a:p>
        </p:txBody>
      </p:sp>
    </p:spTree>
    <p:extLst>
      <p:ext uri="{BB962C8B-B14F-4D97-AF65-F5344CB8AC3E}">
        <p14:creationId xmlns:p14="http://schemas.microsoft.com/office/powerpoint/2010/main" val="52408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E4194-8994-504A-8A68-8EE504080690}"/>
              </a:ext>
            </a:extLst>
          </p:cNvPr>
          <p:cNvSpPr>
            <a:spLocks noGrp="1"/>
          </p:cNvSpPr>
          <p:nvPr>
            <p:ph type="title"/>
          </p:nvPr>
        </p:nvSpPr>
        <p:spPr/>
        <p:txBody>
          <a:bodyPr>
            <a:normAutofit/>
          </a:bodyPr>
          <a:lstStyle/>
          <a:p>
            <a:r>
              <a:rPr lang="en-US" sz="4800" dirty="0"/>
              <a:t>Three duties of the sovereign</a:t>
            </a:r>
          </a:p>
        </p:txBody>
      </p:sp>
      <p:sp>
        <p:nvSpPr>
          <p:cNvPr id="3" name="Content Placeholder 2">
            <a:extLst>
              <a:ext uri="{FF2B5EF4-FFF2-40B4-BE49-F238E27FC236}">
                <a16:creationId xmlns:a16="http://schemas.microsoft.com/office/drawing/2014/main" id="{5D2C328A-638D-1645-8A71-06F36D53CF89}"/>
              </a:ext>
            </a:extLst>
          </p:cNvPr>
          <p:cNvSpPr>
            <a:spLocks noGrp="1"/>
          </p:cNvSpPr>
          <p:nvPr>
            <p:ph idx="1"/>
          </p:nvPr>
        </p:nvSpPr>
        <p:spPr/>
        <p:txBody>
          <a:bodyPr>
            <a:noAutofit/>
          </a:bodyPr>
          <a:lstStyle/>
          <a:p>
            <a:pPr marL="457200" indent="-457200">
              <a:buFont typeface="+mj-lt"/>
              <a:buAutoNum type="arabicPeriod"/>
            </a:pPr>
            <a:r>
              <a:rPr lang="en-US" sz="2800" dirty="0"/>
              <a:t>National defense</a:t>
            </a:r>
          </a:p>
          <a:p>
            <a:pPr marL="457200" indent="-457200">
              <a:buFont typeface="+mj-lt"/>
              <a:buAutoNum type="arabicPeriod"/>
            </a:pPr>
            <a:r>
              <a:rPr lang="en-US" sz="2800" dirty="0"/>
              <a:t>Internal night-watchman functions</a:t>
            </a:r>
          </a:p>
          <a:p>
            <a:pPr marL="457200" indent="-457200">
              <a:buFont typeface="+mj-lt"/>
              <a:buAutoNum type="arabicPeriod"/>
            </a:pPr>
            <a:r>
              <a:rPr lang="en-US" sz="2800" dirty="0"/>
              <a:t>“thirdly, the duty of erecting and maintaining certain public works and certain public institutions, which it can never be for the interest of any individual, or small number of individuals, to erect and maintain; because the profit could never repay the </a:t>
            </a:r>
            <a:r>
              <a:rPr lang="en-US" sz="2800" dirty="0" err="1"/>
              <a:t>expence</a:t>
            </a:r>
            <a:r>
              <a:rPr lang="en-US" sz="2800" dirty="0"/>
              <a:t> to any individual or small number of individuals, though it may frequently do much more than repay it to a great society.”</a:t>
            </a:r>
          </a:p>
        </p:txBody>
      </p:sp>
    </p:spTree>
    <p:extLst>
      <p:ext uri="{BB962C8B-B14F-4D97-AF65-F5344CB8AC3E}">
        <p14:creationId xmlns:p14="http://schemas.microsoft.com/office/powerpoint/2010/main" val="302605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0A67-C74E-A14E-B08B-E50B0E486E7B}"/>
              </a:ext>
            </a:extLst>
          </p:cNvPr>
          <p:cNvSpPr>
            <a:spLocks noGrp="1"/>
          </p:cNvSpPr>
          <p:nvPr>
            <p:ph type="title"/>
          </p:nvPr>
        </p:nvSpPr>
        <p:spPr/>
        <p:txBody>
          <a:bodyPr>
            <a:normAutofit/>
          </a:bodyPr>
          <a:lstStyle/>
          <a:p>
            <a:r>
              <a:rPr lang="en-US" sz="4800" dirty="0"/>
              <a:t>Denial?</a:t>
            </a:r>
          </a:p>
        </p:txBody>
      </p:sp>
      <p:sp>
        <p:nvSpPr>
          <p:cNvPr id="3" name="Content Placeholder 2">
            <a:extLst>
              <a:ext uri="{FF2B5EF4-FFF2-40B4-BE49-F238E27FC236}">
                <a16:creationId xmlns:a16="http://schemas.microsoft.com/office/drawing/2014/main" id="{3F1F31CE-ADC4-F84C-B943-78F3BBE63508}"/>
              </a:ext>
            </a:extLst>
          </p:cNvPr>
          <p:cNvSpPr>
            <a:spLocks noGrp="1"/>
          </p:cNvSpPr>
          <p:nvPr>
            <p:ph idx="1"/>
          </p:nvPr>
        </p:nvSpPr>
        <p:spPr/>
        <p:txBody>
          <a:bodyPr>
            <a:normAutofit/>
          </a:bodyPr>
          <a:lstStyle/>
          <a:p>
            <a:pPr marL="0" indent="0">
              <a:buNone/>
            </a:pPr>
            <a:r>
              <a:rPr lang="en-US" sz="4000" dirty="0"/>
              <a:t>Are left </a:t>
            </a:r>
            <a:r>
              <a:rPr lang="en-US" sz="4000" dirty="0" err="1"/>
              <a:t>Smithians</a:t>
            </a:r>
            <a:r>
              <a:rPr lang="en-US" sz="4000" dirty="0"/>
              <a:t> in denial about how deeply their thinking collides with Smith?</a:t>
            </a:r>
          </a:p>
          <a:p>
            <a:pPr marL="0" indent="0">
              <a:buNone/>
            </a:pPr>
            <a:endParaRPr lang="en-US" sz="4000" dirty="0"/>
          </a:p>
          <a:p>
            <a:pPr marL="0" indent="0">
              <a:buNone/>
            </a:pPr>
            <a:r>
              <a:rPr lang="en-US" sz="4000" dirty="0"/>
              <a:t>Again, think of politics as </a:t>
            </a:r>
            <a:r>
              <a:rPr lang="en-US" sz="4000" i="1" dirty="0"/>
              <a:t>directional</a:t>
            </a:r>
            <a:r>
              <a:rPr lang="en-US" sz="4000" dirty="0"/>
              <a:t>.</a:t>
            </a:r>
          </a:p>
          <a:p>
            <a:pPr marL="0" indent="0">
              <a:buNone/>
            </a:pPr>
            <a:endParaRPr lang="en-US" sz="3600" dirty="0"/>
          </a:p>
        </p:txBody>
      </p:sp>
    </p:spTree>
    <p:extLst>
      <p:ext uri="{BB962C8B-B14F-4D97-AF65-F5344CB8AC3E}">
        <p14:creationId xmlns:p14="http://schemas.microsoft.com/office/powerpoint/2010/main" val="1319745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802F-C5DA-BD45-81AB-440D1A65E874}"/>
              </a:ext>
            </a:extLst>
          </p:cNvPr>
          <p:cNvSpPr>
            <a:spLocks noGrp="1"/>
          </p:cNvSpPr>
          <p:nvPr>
            <p:ph type="title"/>
          </p:nvPr>
        </p:nvSpPr>
        <p:spPr/>
        <p:txBody>
          <a:bodyPr>
            <a:normAutofit/>
          </a:bodyPr>
          <a:lstStyle/>
          <a:p>
            <a:r>
              <a:rPr lang="en-US" sz="4800" dirty="0"/>
              <a:t>Taboo</a:t>
            </a:r>
          </a:p>
        </p:txBody>
      </p:sp>
      <p:sp>
        <p:nvSpPr>
          <p:cNvPr id="3" name="Content Placeholder 2">
            <a:extLst>
              <a:ext uri="{FF2B5EF4-FFF2-40B4-BE49-F238E27FC236}">
                <a16:creationId xmlns:a16="http://schemas.microsoft.com/office/drawing/2014/main" id="{E0B9008D-9C56-C04A-AAAD-E774147B44D0}"/>
              </a:ext>
            </a:extLst>
          </p:cNvPr>
          <p:cNvSpPr>
            <a:spLocks noGrp="1"/>
          </p:cNvSpPr>
          <p:nvPr>
            <p:ph idx="1"/>
          </p:nvPr>
        </p:nvSpPr>
        <p:spPr/>
        <p:txBody>
          <a:bodyPr>
            <a:normAutofit fontScale="92500" lnSpcReduction="20000"/>
          </a:bodyPr>
          <a:lstStyle/>
          <a:p>
            <a:pPr marL="0" indent="0">
              <a:buNone/>
            </a:pPr>
            <a:r>
              <a:rPr lang="en-US" sz="4000" dirty="0"/>
              <a:t>Taboos surround the whole idea of CJ/liberty.</a:t>
            </a:r>
          </a:p>
          <a:p>
            <a:pPr marL="0" indent="0">
              <a:buNone/>
            </a:pPr>
            <a:endParaRPr lang="en-US" sz="4000" dirty="0"/>
          </a:p>
          <a:p>
            <a:pPr marL="0" indent="0">
              <a:buNone/>
            </a:pPr>
            <a:r>
              <a:rPr lang="en-US" sz="4000" dirty="0"/>
              <a:t>Today and in Smith’s time…</a:t>
            </a:r>
          </a:p>
          <a:p>
            <a:pPr marL="0" indent="0">
              <a:buNone/>
            </a:pPr>
            <a:endParaRPr lang="en-US" sz="4000" dirty="0"/>
          </a:p>
          <a:p>
            <a:pPr marL="0" indent="0">
              <a:buNone/>
            </a:pPr>
            <a:r>
              <a:rPr lang="en-US" sz="4000" dirty="0"/>
              <a:t>The liberty idea is challenging and frightening.</a:t>
            </a:r>
          </a:p>
        </p:txBody>
      </p:sp>
    </p:spTree>
    <p:extLst>
      <p:ext uri="{BB962C8B-B14F-4D97-AF65-F5344CB8AC3E}">
        <p14:creationId xmlns:p14="http://schemas.microsoft.com/office/powerpoint/2010/main" val="390301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A184-D432-D842-A03F-D09F2B48D3E7}"/>
              </a:ext>
            </a:extLst>
          </p:cNvPr>
          <p:cNvSpPr>
            <a:spLocks noGrp="1"/>
          </p:cNvSpPr>
          <p:nvPr>
            <p:ph type="title"/>
          </p:nvPr>
        </p:nvSpPr>
        <p:spPr/>
        <p:txBody>
          <a:bodyPr>
            <a:normAutofit/>
          </a:bodyPr>
          <a:lstStyle/>
          <a:p>
            <a:r>
              <a:rPr lang="en-US" sz="4800" dirty="0"/>
              <a:t>Ceiling on interest rates</a:t>
            </a:r>
          </a:p>
        </p:txBody>
      </p:sp>
      <p:sp>
        <p:nvSpPr>
          <p:cNvPr id="3" name="Content Placeholder 2">
            <a:extLst>
              <a:ext uri="{FF2B5EF4-FFF2-40B4-BE49-F238E27FC236}">
                <a16:creationId xmlns:a16="http://schemas.microsoft.com/office/drawing/2014/main" id="{59B72E17-DE66-9F43-B843-2A862FAF089B}"/>
              </a:ext>
            </a:extLst>
          </p:cNvPr>
          <p:cNvSpPr>
            <a:spLocks noGrp="1"/>
          </p:cNvSpPr>
          <p:nvPr>
            <p:ph idx="1"/>
          </p:nvPr>
        </p:nvSpPr>
        <p:spPr/>
        <p:txBody>
          <a:bodyPr>
            <a:noAutofit/>
          </a:bodyPr>
          <a:lstStyle/>
          <a:p>
            <a:pPr marL="0" indent="0" algn="ctr">
              <a:buNone/>
            </a:pPr>
            <a:r>
              <a:rPr lang="en-US" sz="4400" dirty="0"/>
              <a:t>Jonathan H. Diesel, </a:t>
            </a:r>
          </a:p>
          <a:p>
            <a:pPr marL="0" indent="0" algn="ctr">
              <a:buNone/>
            </a:pPr>
            <a:r>
              <a:rPr lang="en-US" sz="4400" dirty="0">
                <a:solidFill>
                  <a:srgbClr val="FFFF00"/>
                </a:solidFill>
                <a:hlinkClick r:id="rId2"/>
              </a:rPr>
              <a:t>Adam Smith on Usury: </a:t>
            </a:r>
          </a:p>
          <a:p>
            <a:pPr marL="0" indent="0" algn="ctr">
              <a:buNone/>
            </a:pPr>
            <a:r>
              <a:rPr lang="en-US" sz="4400" dirty="0">
                <a:solidFill>
                  <a:srgbClr val="FFFF00"/>
                </a:solidFill>
                <a:hlinkClick r:id="rId2"/>
              </a:rPr>
              <a:t>An Esoteric Reading</a:t>
            </a:r>
            <a:r>
              <a:rPr lang="en-US" sz="4400" dirty="0"/>
              <a:t>,</a:t>
            </a:r>
          </a:p>
          <a:p>
            <a:pPr marL="0" indent="0" algn="ctr">
              <a:buNone/>
            </a:pPr>
            <a:r>
              <a:rPr lang="en-US" sz="4400" dirty="0"/>
              <a:t> </a:t>
            </a:r>
          </a:p>
          <a:p>
            <a:pPr marL="0" indent="0" algn="ctr">
              <a:buNone/>
            </a:pPr>
            <a:r>
              <a:rPr lang="en-US" sz="4400" i="1" dirty="0"/>
              <a:t>J. Econ. </a:t>
            </a:r>
            <a:r>
              <a:rPr lang="en-US" sz="4400" i="1" dirty="0" err="1"/>
              <a:t>Beh</a:t>
            </a:r>
            <a:r>
              <a:rPr lang="en-US" sz="4400" i="1" dirty="0"/>
              <a:t>. &amp; Organization</a:t>
            </a:r>
            <a:r>
              <a:rPr lang="en-US" sz="4400" dirty="0"/>
              <a:t>, forthcoming.</a:t>
            </a:r>
            <a:endParaRPr lang="en-US" sz="4400" i="1" dirty="0"/>
          </a:p>
        </p:txBody>
      </p:sp>
    </p:spTree>
    <p:extLst>
      <p:ext uri="{BB962C8B-B14F-4D97-AF65-F5344CB8AC3E}">
        <p14:creationId xmlns:p14="http://schemas.microsoft.com/office/powerpoint/2010/main" val="1539771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A184-D432-D842-A03F-D09F2B48D3E7}"/>
              </a:ext>
            </a:extLst>
          </p:cNvPr>
          <p:cNvSpPr>
            <a:spLocks noGrp="1"/>
          </p:cNvSpPr>
          <p:nvPr>
            <p:ph type="title"/>
          </p:nvPr>
        </p:nvSpPr>
        <p:spPr/>
        <p:txBody>
          <a:bodyPr>
            <a:normAutofit/>
          </a:bodyPr>
          <a:lstStyle/>
          <a:p>
            <a:r>
              <a:rPr lang="en-US" sz="4800" dirty="0"/>
              <a:t>Ceiling on interest rates</a:t>
            </a:r>
          </a:p>
        </p:txBody>
      </p:sp>
      <p:sp>
        <p:nvSpPr>
          <p:cNvPr id="3" name="Content Placeholder 2">
            <a:extLst>
              <a:ext uri="{FF2B5EF4-FFF2-40B4-BE49-F238E27FC236}">
                <a16:creationId xmlns:a16="http://schemas.microsoft.com/office/drawing/2014/main" id="{59B72E17-DE66-9F43-B843-2A862FAF089B}"/>
              </a:ext>
            </a:extLst>
          </p:cNvPr>
          <p:cNvSpPr>
            <a:spLocks noGrp="1"/>
          </p:cNvSpPr>
          <p:nvPr>
            <p:ph idx="1"/>
          </p:nvPr>
        </p:nvSpPr>
        <p:spPr/>
        <p:txBody>
          <a:bodyPr>
            <a:noAutofit/>
          </a:bodyPr>
          <a:lstStyle/>
          <a:p>
            <a:pPr marL="0" indent="0">
              <a:buNone/>
            </a:pPr>
            <a:endParaRPr lang="en-US" sz="2800" dirty="0"/>
          </a:p>
          <a:p>
            <a:pPr marL="0" indent="0">
              <a:buNone/>
            </a:pPr>
            <a:r>
              <a:rPr lang="en-US" sz="2800" dirty="0"/>
              <a:t>When Adam Smith endorses the status-quo policy of a ceiling on interest rates, saying that without such ceiling “[s]</a:t>
            </a:r>
            <a:r>
              <a:rPr lang="en-US" sz="2800" dirty="0" err="1"/>
              <a:t>ober</a:t>
            </a:r>
            <a:r>
              <a:rPr lang="en-US" sz="2800" dirty="0"/>
              <a:t> people…would not venture into the competition” for loans, he then immediately says that under the status-quo policy “</a:t>
            </a:r>
            <a:r>
              <a:rPr lang="en-US" sz="2800" dirty="0">
                <a:solidFill>
                  <a:srgbClr val="FFFF00"/>
                </a:solidFill>
              </a:rPr>
              <a:t>sober people are universally preferred, as borrowers, to prodigals and projectors</a:t>
            </a:r>
            <a:r>
              <a:rPr lang="en-US" sz="2800" dirty="0"/>
              <a:t>”. </a:t>
            </a:r>
          </a:p>
          <a:p>
            <a:pPr marL="0" indent="0">
              <a:buNone/>
            </a:pPr>
            <a:r>
              <a:rPr lang="en-US" sz="2800" dirty="0"/>
              <a:t>If lenders can discern soberness with the ceiling, why wouldn’t they be able to discern soberness without a ceiling?</a:t>
            </a:r>
          </a:p>
        </p:txBody>
      </p:sp>
      <p:pic>
        <p:nvPicPr>
          <p:cNvPr id="4" name="Picture 3">
            <a:extLst>
              <a:ext uri="{FF2B5EF4-FFF2-40B4-BE49-F238E27FC236}">
                <a16:creationId xmlns:a16="http://schemas.microsoft.com/office/drawing/2014/main" id="{A81C70E2-B9C2-E849-A8DA-BB8274DE0B48}"/>
              </a:ext>
            </a:extLst>
          </p:cNvPr>
          <p:cNvPicPr>
            <a:picLocks noChangeAspect="1"/>
          </p:cNvPicPr>
          <p:nvPr/>
        </p:nvPicPr>
        <p:blipFill>
          <a:blip r:embed="rId2"/>
          <a:stretch>
            <a:fillRect/>
          </a:stretch>
        </p:blipFill>
        <p:spPr>
          <a:xfrm>
            <a:off x="7847663" y="239840"/>
            <a:ext cx="4344337" cy="2487847"/>
          </a:xfrm>
          <a:prstGeom prst="rect">
            <a:avLst/>
          </a:prstGeom>
        </p:spPr>
      </p:pic>
      <p:sp>
        <p:nvSpPr>
          <p:cNvPr id="5" name="TextBox 4">
            <a:extLst>
              <a:ext uri="{FF2B5EF4-FFF2-40B4-BE49-F238E27FC236}">
                <a16:creationId xmlns:a16="http://schemas.microsoft.com/office/drawing/2014/main" id="{1AE578DE-4B3E-444D-B634-2B0FB0EDAD29}"/>
              </a:ext>
            </a:extLst>
          </p:cNvPr>
          <p:cNvSpPr txBox="1"/>
          <p:nvPr/>
        </p:nvSpPr>
        <p:spPr>
          <a:xfrm>
            <a:off x="7929794" y="2336873"/>
            <a:ext cx="1603947" cy="400110"/>
          </a:xfrm>
          <a:prstGeom prst="rect">
            <a:avLst/>
          </a:prstGeom>
          <a:noFill/>
        </p:spPr>
        <p:txBody>
          <a:bodyPr wrap="square" rtlCol="0">
            <a:spAutoFit/>
          </a:bodyPr>
          <a:lstStyle/>
          <a:p>
            <a:r>
              <a:rPr lang="en-US" sz="2000" dirty="0"/>
              <a:t>Bentham</a:t>
            </a:r>
          </a:p>
        </p:txBody>
      </p:sp>
    </p:spTree>
    <p:extLst>
      <p:ext uri="{BB962C8B-B14F-4D97-AF65-F5344CB8AC3E}">
        <p14:creationId xmlns:p14="http://schemas.microsoft.com/office/powerpoint/2010/main" val="3287335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9FFB2-E9BA-4442-BB9D-6CE78D32CB8F}"/>
              </a:ext>
            </a:extLst>
          </p:cNvPr>
          <p:cNvSpPr>
            <a:spLocks noGrp="1"/>
          </p:cNvSpPr>
          <p:nvPr>
            <p:ph type="title"/>
          </p:nvPr>
        </p:nvSpPr>
        <p:spPr/>
        <p:txBody>
          <a:bodyPr/>
          <a:lstStyle/>
          <a:p>
            <a:r>
              <a:rPr lang="en-US" dirty="0"/>
              <a:t>Doing justice to the CL drift of Smith</a:t>
            </a:r>
          </a:p>
        </p:txBody>
      </p:sp>
      <p:sp>
        <p:nvSpPr>
          <p:cNvPr id="3" name="Content Placeholder 2">
            <a:extLst>
              <a:ext uri="{FF2B5EF4-FFF2-40B4-BE49-F238E27FC236}">
                <a16:creationId xmlns:a16="http://schemas.microsoft.com/office/drawing/2014/main" id="{989160C1-21CA-8E48-998F-E10A2939A7F0}"/>
              </a:ext>
            </a:extLst>
          </p:cNvPr>
          <p:cNvSpPr>
            <a:spLocks noGrp="1"/>
          </p:cNvSpPr>
          <p:nvPr>
            <p:ph idx="1"/>
          </p:nvPr>
        </p:nvSpPr>
        <p:spPr>
          <a:xfrm>
            <a:off x="680321" y="1992103"/>
            <a:ext cx="9613861" cy="3599316"/>
          </a:xfrm>
        </p:spPr>
        <p:txBody>
          <a:bodyPr>
            <a:noAutofit/>
          </a:bodyPr>
          <a:lstStyle/>
          <a:p>
            <a:pPr marL="0" indent="0">
              <a:lnSpc>
                <a:spcPct val="170000"/>
              </a:lnSpc>
              <a:buNone/>
            </a:pPr>
            <a:r>
              <a:rPr lang="en-US" dirty="0">
                <a:hlinkClick r:id="rId2"/>
              </a:rPr>
              <a:t>“Adam Smith presumption-of-liberty passages”</a:t>
            </a:r>
            <a:endParaRPr lang="en-US" dirty="0"/>
          </a:p>
          <a:p>
            <a:pPr marL="0" indent="0">
              <a:lnSpc>
                <a:spcPct val="170000"/>
              </a:lnSpc>
              <a:buNone/>
            </a:pPr>
            <a:r>
              <a:rPr lang="en-US" dirty="0"/>
              <a:t>“All systems…”</a:t>
            </a:r>
          </a:p>
          <a:p>
            <a:pPr marL="0" indent="0">
              <a:lnSpc>
                <a:spcPct val="170000"/>
              </a:lnSpc>
              <a:buNone/>
            </a:pPr>
            <a:r>
              <a:rPr lang="en-US" dirty="0"/>
              <a:t>Almost all of the exceptions that Smith made </a:t>
            </a:r>
            <a:r>
              <a:rPr lang="en-US" b="1" dirty="0">
                <a:solidFill>
                  <a:srgbClr val="FFFF00"/>
                </a:solidFill>
              </a:rPr>
              <a:t>were status-quo policies</a:t>
            </a:r>
            <a:r>
              <a:rPr lang="en-US" dirty="0"/>
              <a:t>.</a:t>
            </a:r>
          </a:p>
          <a:p>
            <a:pPr marL="0" indent="0">
              <a:lnSpc>
                <a:spcPct val="100000"/>
              </a:lnSpc>
              <a:buNone/>
            </a:pPr>
            <a:r>
              <a:rPr lang="en-US" dirty="0"/>
              <a:t>That is, he almost never advocated a new reduction in liberty.</a:t>
            </a:r>
          </a:p>
          <a:p>
            <a:pPr marL="0" indent="0">
              <a:lnSpc>
                <a:spcPct val="100000"/>
              </a:lnSpc>
              <a:buNone/>
            </a:pPr>
            <a:r>
              <a:rPr lang="en-US" dirty="0"/>
              <a:t>Leslie Stephen: “Smith dealt over-delicately with some existing restrictions… [T]he exceptions which he admits are remnants of old prejudices rather than anticipations </a:t>
            </a:r>
            <a:r>
              <a:rPr lang="en-US"/>
              <a:t>of any </a:t>
            </a:r>
            <a:r>
              <a:rPr lang="en-US" dirty="0"/>
              <a:t>new principles.” </a:t>
            </a:r>
            <a:r>
              <a:rPr lang="en-US" sz="1000" dirty="0"/>
              <a:t>(1876, 322-3)</a:t>
            </a:r>
          </a:p>
        </p:txBody>
      </p:sp>
    </p:spTree>
    <p:extLst>
      <p:ext uri="{BB962C8B-B14F-4D97-AF65-F5344CB8AC3E}">
        <p14:creationId xmlns:p14="http://schemas.microsoft.com/office/powerpoint/2010/main" val="428329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EB45-96F3-FC47-B9C2-2276260F8593}"/>
              </a:ext>
            </a:extLst>
          </p:cNvPr>
          <p:cNvSpPr>
            <a:spLocks noGrp="1"/>
          </p:cNvSpPr>
          <p:nvPr>
            <p:ph type="title"/>
          </p:nvPr>
        </p:nvSpPr>
        <p:spPr/>
        <p:txBody>
          <a:bodyPr>
            <a:noAutofit/>
          </a:bodyPr>
          <a:lstStyle/>
          <a:p>
            <a:r>
              <a:rPr lang="en-US" sz="3800" dirty="0"/>
              <a:t>Will the true Adam Smith please stand up?</a:t>
            </a:r>
          </a:p>
        </p:txBody>
      </p:sp>
      <p:sp>
        <p:nvSpPr>
          <p:cNvPr id="3" name="Content Placeholder 2">
            <a:extLst>
              <a:ext uri="{FF2B5EF4-FFF2-40B4-BE49-F238E27FC236}">
                <a16:creationId xmlns:a16="http://schemas.microsoft.com/office/drawing/2014/main" id="{E0D90764-8E78-4B4B-B873-55BF2DF4F533}"/>
              </a:ext>
            </a:extLst>
          </p:cNvPr>
          <p:cNvSpPr>
            <a:spLocks noGrp="1"/>
          </p:cNvSpPr>
          <p:nvPr>
            <p:ph idx="1"/>
          </p:nvPr>
        </p:nvSpPr>
        <p:spPr/>
        <p:txBody>
          <a:bodyPr/>
          <a:lstStyle/>
          <a:p>
            <a:endParaRPr lang="en-US"/>
          </a:p>
        </p:txBody>
      </p:sp>
      <p:pic>
        <p:nvPicPr>
          <p:cNvPr id="1026" name="Picture 2" descr="https://www.leadershipinstitute.org/img/asmith/LI4.jpg">
            <a:extLst>
              <a:ext uri="{FF2B5EF4-FFF2-40B4-BE49-F238E27FC236}">
                <a16:creationId xmlns:a16="http://schemas.microsoft.com/office/drawing/2014/main" id="{9B5CCC18-A4BA-1244-8745-E9847760E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943" y="2212240"/>
            <a:ext cx="1776405" cy="38485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6906A8-54F1-3548-99A7-C680B911C8E3}"/>
              </a:ext>
            </a:extLst>
          </p:cNvPr>
          <p:cNvPicPr>
            <a:picLocks noChangeAspect="1"/>
          </p:cNvPicPr>
          <p:nvPr/>
        </p:nvPicPr>
        <p:blipFill>
          <a:blip r:embed="rId3"/>
          <a:stretch>
            <a:fillRect/>
          </a:stretch>
        </p:blipFill>
        <p:spPr>
          <a:xfrm>
            <a:off x="6889140" y="3104298"/>
            <a:ext cx="4723683" cy="1557258"/>
          </a:xfrm>
          <a:prstGeom prst="rect">
            <a:avLst/>
          </a:prstGeom>
        </p:spPr>
      </p:pic>
      <p:pic>
        <p:nvPicPr>
          <p:cNvPr id="6" name="Picture 5">
            <a:extLst>
              <a:ext uri="{FF2B5EF4-FFF2-40B4-BE49-F238E27FC236}">
                <a16:creationId xmlns:a16="http://schemas.microsoft.com/office/drawing/2014/main" id="{AB4B2DB8-5CA3-C445-9EE8-34B4634BE50F}"/>
              </a:ext>
            </a:extLst>
          </p:cNvPr>
          <p:cNvPicPr>
            <a:picLocks noChangeAspect="1"/>
          </p:cNvPicPr>
          <p:nvPr/>
        </p:nvPicPr>
        <p:blipFill>
          <a:blip r:embed="rId4"/>
          <a:stretch>
            <a:fillRect/>
          </a:stretch>
        </p:blipFill>
        <p:spPr>
          <a:xfrm>
            <a:off x="773439" y="2448853"/>
            <a:ext cx="2644317" cy="3330822"/>
          </a:xfrm>
          <a:prstGeom prst="rect">
            <a:avLst/>
          </a:prstGeom>
        </p:spPr>
      </p:pic>
    </p:spTree>
    <p:extLst>
      <p:ext uri="{BB962C8B-B14F-4D97-AF65-F5344CB8AC3E}">
        <p14:creationId xmlns:p14="http://schemas.microsoft.com/office/powerpoint/2010/main" val="369417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250"/>
                                        <p:tgtEl>
                                          <p:spTgt spid="6"/>
                                        </p:tgtEl>
                                      </p:cBhvr>
                                    </p:animEffect>
                                  </p:childTnLst>
                                </p:cTn>
                              </p:par>
                            </p:childTnLst>
                          </p:cTn>
                        </p:par>
                        <p:par>
                          <p:cTn id="8" fill="hold">
                            <p:stCondLst>
                              <p:cond delay="1250"/>
                            </p:stCondLst>
                            <p:childTnLst>
                              <p:par>
                                <p:cTn id="9" presetID="9"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7D1F-FD90-A14A-A44C-9DFBAF16465F}"/>
              </a:ext>
            </a:extLst>
          </p:cNvPr>
          <p:cNvSpPr>
            <a:spLocks noGrp="1"/>
          </p:cNvSpPr>
          <p:nvPr>
            <p:ph type="title"/>
          </p:nvPr>
        </p:nvSpPr>
        <p:spPr/>
        <p:txBody>
          <a:bodyPr>
            <a:normAutofit/>
          </a:bodyPr>
          <a:lstStyle/>
          <a:p>
            <a:r>
              <a:rPr lang="en-US" sz="4400" dirty="0"/>
              <a:t>May the conversation continue</a:t>
            </a:r>
          </a:p>
        </p:txBody>
      </p:sp>
      <p:sp>
        <p:nvSpPr>
          <p:cNvPr id="3" name="Content Placeholder 2">
            <a:extLst>
              <a:ext uri="{FF2B5EF4-FFF2-40B4-BE49-F238E27FC236}">
                <a16:creationId xmlns:a16="http://schemas.microsoft.com/office/drawing/2014/main" id="{D591AF29-5385-484C-81BE-E0DF8AA5C643}"/>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E1E66C70-C66F-334E-80BC-DBB2658B2CF2}"/>
              </a:ext>
            </a:extLst>
          </p:cNvPr>
          <p:cNvPicPr>
            <a:picLocks noChangeAspect="1"/>
          </p:cNvPicPr>
          <p:nvPr/>
        </p:nvPicPr>
        <p:blipFill>
          <a:blip r:embed="rId2"/>
          <a:stretch>
            <a:fillRect/>
          </a:stretch>
        </p:blipFill>
        <p:spPr>
          <a:xfrm>
            <a:off x="2983043" y="1978778"/>
            <a:ext cx="4826832" cy="4882958"/>
          </a:xfrm>
          <a:prstGeom prst="rect">
            <a:avLst/>
          </a:prstGeom>
        </p:spPr>
      </p:pic>
    </p:spTree>
    <p:extLst>
      <p:ext uri="{BB962C8B-B14F-4D97-AF65-F5344CB8AC3E}">
        <p14:creationId xmlns:p14="http://schemas.microsoft.com/office/powerpoint/2010/main" val="773537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BEBE-5775-E348-BBDA-9D795905B2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97FD62-F2E4-5D4E-9E24-E3C2B2DF3E04}"/>
              </a:ext>
            </a:extLst>
          </p:cNvPr>
          <p:cNvSpPr>
            <a:spLocks noGrp="1"/>
          </p:cNvSpPr>
          <p:nvPr>
            <p:ph idx="1"/>
          </p:nvPr>
        </p:nvSpPr>
        <p:spPr/>
        <p:txBody>
          <a:bodyPr>
            <a:normAutofit lnSpcReduction="10000"/>
          </a:bodyPr>
          <a:lstStyle/>
          <a:p>
            <a:pPr marL="0" indent="0" algn="ctr">
              <a:buNone/>
            </a:pPr>
            <a:endParaRPr lang="en-US" sz="8800" dirty="0">
              <a:latin typeface="Trattatello" panose="020F0403020200020303" pitchFamily="34" charset="0"/>
            </a:endParaRPr>
          </a:p>
          <a:p>
            <a:pPr marL="0" indent="0" algn="ctr">
              <a:buNone/>
            </a:pPr>
            <a:r>
              <a:rPr lang="en-US" sz="8800" dirty="0">
                <a:latin typeface="Gabriola" pitchFamily="82" charset="0"/>
              </a:rPr>
              <a:t>Thank you for your attention!</a:t>
            </a:r>
          </a:p>
        </p:txBody>
      </p:sp>
    </p:spTree>
    <p:extLst>
      <p:ext uri="{BB962C8B-B14F-4D97-AF65-F5344CB8AC3E}">
        <p14:creationId xmlns:p14="http://schemas.microsoft.com/office/powerpoint/2010/main" val="328941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E567-7D74-5C4E-8115-01CC8DAC9F72}"/>
              </a:ext>
            </a:extLst>
          </p:cNvPr>
          <p:cNvSpPr>
            <a:spLocks noGrp="1"/>
          </p:cNvSpPr>
          <p:nvPr>
            <p:ph type="title"/>
          </p:nvPr>
        </p:nvSpPr>
        <p:spPr/>
        <p:txBody>
          <a:bodyPr>
            <a:normAutofit/>
          </a:bodyPr>
          <a:lstStyle/>
          <a:p>
            <a:r>
              <a:rPr lang="en-US" sz="4800" dirty="0"/>
              <a:t>Samuel Fleischacker</a:t>
            </a:r>
          </a:p>
        </p:txBody>
      </p:sp>
      <p:sp>
        <p:nvSpPr>
          <p:cNvPr id="3" name="Content Placeholder 2">
            <a:extLst>
              <a:ext uri="{FF2B5EF4-FFF2-40B4-BE49-F238E27FC236}">
                <a16:creationId xmlns:a16="http://schemas.microsoft.com/office/drawing/2014/main" id="{45F6789B-E719-3844-85A7-8F803CD0A51C}"/>
              </a:ext>
            </a:extLst>
          </p:cNvPr>
          <p:cNvSpPr>
            <a:spLocks noGrp="1"/>
          </p:cNvSpPr>
          <p:nvPr>
            <p:ph idx="1"/>
          </p:nvPr>
        </p:nvSpPr>
        <p:spPr/>
        <p:txBody>
          <a:bodyPr>
            <a:noAutofit/>
          </a:bodyPr>
          <a:lstStyle/>
          <a:p>
            <a:r>
              <a:rPr lang="en-US" sz="3200" dirty="0"/>
              <a:t>The third duty “is broad enough to include practically all the tasks that modern welfare liberals…would put under government purview.” </a:t>
            </a:r>
            <a:r>
              <a:rPr lang="en-US" sz="1000" dirty="0"/>
              <a:t>(2004, 234)</a:t>
            </a:r>
          </a:p>
          <a:p>
            <a:endParaRPr lang="en-US" sz="3200" dirty="0"/>
          </a:p>
          <a:p>
            <a:pPr marL="0" indent="0">
              <a:buNone/>
            </a:pPr>
            <a:r>
              <a:rPr lang="en-US" sz="3200" dirty="0"/>
              <a:t>Smith: “plain and intelligible to common understandings”</a:t>
            </a:r>
          </a:p>
        </p:txBody>
      </p:sp>
    </p:spTree>
    <p:extLst>
      <p:ext uri="{BB962C8B-B14F-4D97-AF65-F5344CB8AC3E}">
        <p14:creationId xmlns:p14="http://schemas.microsoft.com/office/powerpoint/2010/main" val="406493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87252-C4CC-0947-84A7-B099FAA666F7}"/>
              </a:ext>
            </a:extLst>
          </p:cNvPr>
          <p:cNvSpPr>
            <a:spLocks noGrp="1"/>
          </p:cNvSpPr>
          <p:nvPr>
            <p:ph type="title"/>
          </p:nvPr>
        </p:nvSpPr>
        <p:spPr/>
        <p:txBody>
          <a:bodyPr>
            <a:normAutofit/>
          </a:bodyPr>
          <a:lstStyle/>
          <a:p>
            <a:r>
              <a:rPr lang="en-US" sz="4800" dirty="0"/>
              <a:t>Fleischacker</a:t>
            </a:r>
          </a:p>
        </p:txBody>
      </p:sp>
      <p:sp>
        <p:nvSpPr>
          <p:cNvPr id="3" name="Content Placeholder 2">
            <a:extLst>
              <a:ext uri="{FF2B5EF4-FFF2-40B4-BE49-F238E27FC236}">
                <a16:creationId xmlns:a16="http://schemas.microsoft.com/office/drawing/2014/main" id="{4327F371-309F-EB40-8831-CFDB6F6CD0BB}"/>
              </a:ext>
            </a:extLst>
          </p:cNvPr>
          <p:cNvSpPr>
            <a:spLocks noGrp="1"/>
          </p:cNvSpPr>
          <p:nvPr>
            <p:ph idx="1"/>
          </p:nvPr>
        </p:nvSpPr>
        <p:spPr>
          <a:xfrm>
            <a:off x="680321" y="2001209"/>
            <a:ext cx="9613861" cy="3599316"/>
          </a:xfrm>
        </p:spPr>
        <p:txBody>
          <a:bodyPr>
            <a:noAutofit/>
          </a:bodyPr>
          <a:lstStyle/>
          <a:p>
            <a:r>
              <a:rPr lang="en-US" sz="2600" dirty="0"/>
              <a:t>“The goal of a Smithian political economy would seem to be to enable </a:t>
            </a:r>
            <a:r>
              <a:rPr lang="en-US" sz="2600" i="1" dirty="0"/>
              <a:t>each</a:t>
            </a:r>
            <a:r>
              <a:rPr lang="en-US" sz="2600" dirty="0"/>
              <a:t> person in a society, as far as this is possible, to attain independence. This does not require governments to equalize wealth—that, he believes, would merely make everyone equally poor—but it does suggest, insofar as necessary, that </a:t>
            </a:r>
            <a:r>
              <a:rPr lang="en-US" sz="2600" b="1" dirty="0">
                <a:solidFill>
                  <a:srgbClr val="FFFF00"/>
                </a:solidFill>
              </a:rPr>
              <a:t>governments should ensure that people are equally provided with the conditions for independence</a:t>
            </a:r>
            <a:r>
              <a:rPr lang="en-US" sz="2600" dirty="0"/>
              <a:t>.” </a:t>
            </a:r>
            <a:r>
              <a:rPr lang="en-US" sz="1000" dirty="0"/>
              <a:t>(1999, 182)</a:t>
            </a:r>
          </a:p>
          <a:p>
            <a:endParaRPr lang="en-US" sz="2600" dirty="0"/>
          </a:p>
          <a:p>
            <a:r>
              <a:rPr lang="en-US" sz="2600" dirty="0"/>
              <a:t>“Had Smith foreseen a world in which government measures might be necessary to bring about full employment, it is not at all clear that he would have opposed such measures.” </a:t>
            </a:r>
            <a:r>
              <a:rPr lang="en-US" sz="1000" dirty="0"/>
              <a:t>(1999, 169)</a:t>
            </a:r>
          </a:p>
        </p:txBody>
      </p:sp>
    </p:spTree>
    <p:extLst>
      <p:ext uri="{BB962C8B-B14F-4D97-AF65-F5344CB8AC3E}">
        <p14:creationId xmlns:p14="http://schemas.microsoft.com/office/powerpoint/2010/main" val="415971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592E-FBD3-F14D-A95C-2033A9FF759A}"/>
              </a:ext>
            </a:extLst>
          </p:cNvPr>
          <p:cNvSpPr>
            <a:spLocks noGrp="1"/>
          </p:cNvSpPr>
          <p:nvPr>
            <p:ph type="title"/>
          </p:nvPr>
        </p:nvSpPr>
        <p:spPr/>
        <p:txBody>
          <a:bodyPr>
            <a:normAutofit/>
          </a:bodyPr>
          <a:lstStyle/>
          <a:p>
            <a:r>
              <a:rPr lang="en-US" sz="4800" dirty="0"/>
              <a:t>Fleischacker</a:t>
            </a:r>
          </a:p>
        </p:txBody>
      </p:sp>
      <p:sp>
        <p:nvSpPr>
          <p:cNvPr id="3" name="Content Placeholder 2">
            <a:extLst>
              <a:ext uri="{FF2B5EF4-FFF2-40B4-BE49-F238E27FC236}">
                <a16:creationId xmlns:a16="http://schemas.microsoft.com/office/drawing/2014/main" id="{4E818CEB-1E18-164D-81AA-F162A5B9EC59}"/>
              </a:ext>
            </a:extLst>
          </p:cNvPr>
          <p:cNvSpPr>
            <a:spLocks noGrp="1"/>
          </p:cNvSpPr>
          <p:nvPr>
            <p:ph idx="1"/>
          </p:nvPr>
        </p:nvSpPr>
        <p:spPr>
          <a:xfrm>
            <a:off x="680321" y="2001204"/>
            <a:ext cx="9613861" cy="4521127"/>
          </a:xfrm>
        </p:spPr>
        <p:txBody>
          <a:bodyPr>
            <a:normAutofit lnSpcReduction="10000"/>
          </a:bodyPr>
          <a:lstStyle/>
          <a:p>
            <a:r>
              <a:rPr lang="en-US" dirty="0"/>
              <a:t>“What might a left Smithian propose…?”</a:t>
            </a:r>
          </a:p>
          <a:p>
            <a:pPr marL="457200" indent="-457200">
              <a:buFont typeface="+mj-lt"/>
              <a:buAutoNum type="arabicPeriod"/>
            </a:pPr>
            <a:r>
              <a:rPr lang="en-US" dirty="0"/>
              <a:t>“The left Smithian might propose a general plant-closing law…to try to minimize the sort of shock to a local economy that can result from the move of a large firm...”</a:t>
            </a:r>
          </a:p>
          <a:p>
            <a:pPr marL="457200" indent="-457200">
              <a:buFont typeface="+mj-lt"/>
              <a:buAutoNum type="arabicPeriod"/>
            </a:pPr>
            <a:r>
              <a:rPr lang="en-US" dirty="0"/>
              <a:t>“{A] left Smithian might promote an amendment to existing antitrust legislation: that it consider the potential monopsony a firm may hold over labor markets...”</a:t>
            </a:r>
          </a:p>
          <a:p>
            <a:pPr marL="457200" indent="-457200">
              <a:buFont typeface="+mj-lt"/>
              <a:buAutoNum type="arabicPeriod"/>
            </a:pPr>
            <a:r>
              <a:rPr lang="en-US" dirty="0"/>
              <a:t>“…firms above a certain size…would be required by law to set up a bicameral form of governance for themselves, in which one chamber would consist of employee representatives along with representatives of the communities in which the firms are located, while the other chamber continued to consist of stockholders.” </a:t>
            </a:r>
            <a:r>
              <a:rPr lang="en-US" sz="1100" dirty="0"/>
              <a:t>(1999, 276-9)</a:t>
            </a:r>
          </a:p>
        </p:txBody>
      </p:sp>
    </p:spTree>
    <p:extLst>
      <p:ext uri="{BB962C8B-B14F-4D97-AF65-F5344CB8AC3E}">
        <p14:creationId xmlns:p14="http://schemas.microsoft.com/office/powerpoint/2010/main" val="408093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B8C8-74D1-744C-B7A7-38B79B0ED05C}"/>
              </a:ext>
            </a:extLst>
          </p:cNvPr>
          <p:cNvSpPr>
            <a:spLocks noGrp="1"/>
          </p:cNvSpPr>
          <p:nvPr>
            <p:ph type="title"/>
          </p:nvPr>
        </p:nvSpPr>
        <p:spPr/>
        <p:txBody>
          <a:bodyPr>
            <a:normAutofit/>
          </a:bodyPr>
          <a:lstStyle/>
          <a:p>
            <a:r>
              <a:rPr lang="en-US" sz="4800" dirty="0"/>
              <a:t>Dennis Rasmussen</a:t>
            </a:r>
          </a:p>
        </p:txBody>
      </p:sp>
      <p:sp>
        <p:nvSpPr>
          <p:cNvPr id="3" name="Content Placeholder 2">
            <a:extLst>
              <a:ext uri="{FF2B5EF4-FFF2-40B4-BE49-F238E27FC236}">
                <a16:creationId xmlns:a16="http://schemas.microsoft.com/office/drawing/2014/main" id="{FE5A40EB-80B2-AC40-BE8C-53C34053C87E}"/>
              </a:ext>
            </a:extLst>
          </p:cNvPr>
          <p:cNvSpPr>
            <a:spLocks noGrp="1"/>
          </p:cNvSpPr>
          <p:nvPr>
            <p:ph idx="1"/>
          </p:nvPr>
        </p:nvSpPr>
        <p:spPr/>
        <p:txBody>
          <a:bodyPr>
            <a:normAutofit lnSpcReduction="10000"/>
          </a:bodyPr>
          <a:lstStyle/>
          <a:p>
            <a:r>
              <a:rPr lang="en-US" sz="3600" dirty="0"/>
              <a:t>“[T]he pragmatic character of his approach suggests that he would be open to almost any possibility, </a:t>
            </a:r>
            <a:r>
              <a:rPr lang="en-US" sz="3600" dirty="0">
                <a:solidFill>
                  <a:srgbClr val="FFFF00"/>
                </a:solidFill>
              </a:rPr>
              <a:t>including redistribution, social welfare measures, ‘living wage’ laws, and so on</a:t>
            </a:r>
            <a:r>
              <a:rPr lang="en-US" sz="3600" dirty="0"/>
              <a:t>.”</a:t>
            </a:r>
            <a:r>
              <a:rPr lang="en-US" sz="2800" dirty="0"/>
              <a:t> </a:t>
            </a:r>
            <a:r>
              <a:rPr lang="en-US" sz="1000" dirty="0"/>
              <a:t>(Rasmussen 2008, 172)</a:t>
            </a:r>
          </a:p>
          <a:p>
            <a:endParaRPr lang="en-US" sz="1000" dirty="0"/>
          </a:p>
          <a:p>
            <a:r>
              <a:rPr lang="en-US" sz="3600" dirty="0"/>
              <a:t>Smith advocated “</a:t>
            </a:r>
            <a:r>
              <a:rPr lang="en-US" sz="3600" dirty="0">
                <a:solidFill>
                  <a:srgbClr val="FFFF00"/>
                </a:solidFill>
              </a:rPr>
              <a:t>compulsory and state-supported education</a:t>
            </a:r>
            <a:r>
              <a:rPr lang="en-US" sz="3600" dirty="0"/>
              <a:t>”</a:t>
            </a:r>
            <a:r>
              <a:rPr lang="en-US" sz="2800" dirty="0"/>
              <a:t> </a:t>
            </a:r>
            <a:r>
              <a:rPr lang="en-US" sz="1000" dirty="0"/>
              <a:t>(107).</a:t>
            </a:r>
          </a:p>
        </p:txBody>
      </p:sp>
    </p:spTree>
    <p:extLst>
      <p:ext uri="{BB962C8B-B14F-4D97-AF65-F5344CB8AC3E}">
        <p14:creationId xmlns:p14="http://schemas.microsoft.com/office/powerpoint/2010/main" val="256287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9409-6B2F-E14A-82D8-F06455A0C739}"/>
              </a:ext>
            </a:extLst>
          </p:cNvPr>
          <p:cNvSpPr>
            <a:spLocks noGrp="1"/>
          </p:cNvSpPr>
          <p:nvPr>
            <p:ph type="title"/>
          </p:nvPr>
        </p:nvSpPr>
        <p:spPr/>
        <p:txBody>
          <a:bodyPr>
            <a:normAutofit/>
          </a:bodyPr>
          <a:lstStyle/>
          <a:p>
            <a:r>
              <a:rPr lang="en-US" sz="4800" dirty="0"/>
              <a:t>Iain McLean</a:t>
            </a:r>
          </a:p>
        </p:txBody>
      </p:sp>
      <p:sp>
        <p:nvSpPr>
          <p:cNvPr id="3" name="Content Placeholder 2">
            <a:extLst>
              <a:ext uri="{FF2B5EF4-FFF2-40B4-BE49-F238E27FC236}">
                <a16:creationId xmlns:a16="http://schemas.microsoft.com/office/drawing/2014/main" id="{2EADD644-8117-8540-B6DE-DD3239639C95}"/>
              </a:ext>
            </a:extLst>
          </p:cNvPr>
          <p:cNvSpPr>
            <a:spLocks noGrp="1"/>
          </p:cNvSpPr>
          <p:nvPr>
            <p:ph idx="1"/>
          </p:nvPr>
        </p:nvSpPr>
        <p:spPr>
          <a:xfrm>
            <a:off x="680321" y="2209548"/>
            <a:ext cx="9613861" cy="3599316"/>
          </a:xfrm>
        </p:spPr>
        <p:txBody>
          <a:bodyPr>
            <a:noAutofit/>
          </a:bodyPr>
          <a:lstStyle/>
          <a:p>
            <a:r>
              <a:rPr lang="en-US" sz="2800" dirty="0"/>
              <a:t>“[I]t is a stretch to believe that Smith was opposed to minimum wage legislation…” </a:t>
            </a:r>
            <a:r>
              <a:rPr lang="en-US" sz="1000" dirty="0"/>
              <a:t>(McLean 2006, 136)</a:t>
            </a:r>
          </a:p>
          <a:p>
            <a:endParaRPr lang="en-US" sz="2800" dirty="0"/>
          </a:p>
          <a:p>
            <a:r>
              <a:rPr lang="en-US" sz="2800" dirty="0"/>
              <a:t>“Smith’s maxims of taxation warrant both progressive taxation and </a:t>
            </a:r>
            <a:r>
              <a:rPr lang="en-US" sz="2800" dirty="0" err="1"/>
              <a:t>redistrution</a:t>
            </a:r>
            <a:r>
              <a:rPr lang="en-US" sz="2800" dirty="0"/>
              <a:t>.” </a:t>
            </a:r>
            <a:r>
              <a:rPr lang="en-US" sz="1000" dirty="0"/>
              <a:t>(140)</a:t>
            </a:r>
          </a:p>
          <a:p>
            <a:endParaRPr lang="en-US" sz="2800" dirty="0"/>
          </a:p>
          <a:p>
            <a:r>
              <a:rPr lang="en-US" sz="2800" dirty="0"/>
              <a:t>“Smithian social democracy fits some, but not all, of the ideas that we tend to call social-democratic… But, taking Smith’s work as a whole, I think </a:t>
            </a:r>
            <a:r>
              <a:rPr lang="en-US" sz="2800" dirty="0">
                <a:solidFill>
                  <a:srgbClr val="FFFF00"/>
                </a:solidFill>
              </a:rPr>
              <a:t>he can only be classed as </a:t>
            </a:r>
            <a:r>
              <a:rPr lang="en-US" sz="2800" dirty="0"/>
              <a:t>an egalitarian and </a:t>
            </a:r>
            <a:r>
              <a:rPr lang="en-US" sz="2800" dirty="0">
                <a:solidFill>
                  <a:srgbClr val="FFFF00"/>
                </a:solidFill>
              </a:rPr>
              <a:t>left-wing philosopher</a:t>
            </a:r>
            <a:r>
              <a:rPr lang="en-US" sz="2800" dirty="0"/>
              <a:t>.” </a:t>
            </a:r>
            <a:r>
              <a:rPr lang="en-US" sz="1000" dirty="0"/>
              <a:t>(147)</a:t>
            </a:r>
          </a:p>
        </p:txBody>
      </p:sp>
    </p:spTree>
    <p:extLst>
      <p:ext uri="{BB962C8B-B14F-4D97-AF65-F5344CB8AC3E}">
        <p14:creationId xmlns:p14="http://schemas.microsoft.com/office/powerpoint/2010/main" val="40959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10765</TotalTime>
  <Words>2355</Words>
  <Application>Microsoft Macintosh PowerPoint</Application>
  <PresentationFormat>Widescreen</PresentationFormat>
  <Paragraphs>232</Paragraphs>
  <Slides>47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Gabriola</vt:lpstr>
      <vt:lpstr>Trattatello</vt:lpstr>
      <vt:lpstr>Trebuchet MS</vt:lpstr>
      <vt:lpstr>Wingdings</vt:lpstr>
      <vt:lpstr>Berlin</vt:lpstr>
      <vt:lpstr>Left Smithianism</vt:lpstr>
      <vt:lpstr>Like the Bible</vt:lpstr>
      <vt:lpstr>PowerPoint Presentation</vt:lpstr>
      <vt:lpstr>Three duties of the sovereign</vt:lpstr>
      <vt:lpstr>Samuel Fleischacker</vt:lpstr>
      <vt:lpstr>Fleischacker</vt:lpstr>
      <vt:lpstr>Fleischacker</vt:lpstr>
      <vt:lpstr>Dennis Rasmussen</vt:lpstr>
      <vt:lpstr>Iain McLean</vt:lpstr>
      <vt:lpstr>An important conversation</vt:lpstr>
      <vt:lpstr>Politics is primarily directional</vt:lpstr>
      <vt:lpstr>Eli Ginzberg (1934)</vt:lpstr>
      <vt:lpstr>“Left”</vt:lpstr>
      <vt:lpstr>I agree that…</vt:lpstr>
      <vt:lpstr>PowerPoint Presentation</vt:lpstr>
      <vt:lpstr>Early intimations of left Smithianism</vt:lpstr>
      <vt:lpstr>Critics of left Smithianism</vt:lpstr>
      <vt:lpstr>Some general criticisms of left Smithianism</vt:lpstr>
      <vt:lpstr>Emma Rothschild</vt:lpstr>
      <vt:lpstr>The text</vt:lpstr>
      <vt:lpstr>PowerPoint Presentation</vt:lpstr>
      <vt:lpstr>    &amp; Robert Reich</vt:lpstr>
      <vt:lpstr>1st maxim of taxation</vt:lpstr>
      <vt:lpstr>Amartya Sen</vt:lpstr>
      <vt:lpstr>The surrounding text</vt:lpstr>
      <vt:lpstr>Smith’s example of an existing regulation in favor of workmen</vt:lpstr>
      <vt:lpstr>“… equity, besides…”</vt:lpstr>
      <vt:lpstr>Christopher Martin</vt:lpstr>
      <vt:lpstr>Amartya Sen</vt:lpstr>
      <vt:lpstr>Did Smith defend poverty relief?</vt:lpstr>
      <vt:lpstr>WN is a quite comprehensive</vt:lpstr>
      <vt:lpstr>Amartya Sen</vt:lpstr>
      <vt:lpstr>Schooling</vt:lpstr>
      <vt:lpstr>Schooling</vt:lpstr>
      <vt:lpstr>Left Smithians undo the spine of Smith’s thought</vt:lpstr>
      <vt:lpstr>Fleischacker:</vt:lpstr>
      <vt:lpstr>Fleischacker:</vt:lpstr>
      <vt:lpstr>Fleischacker</vt:lpstr>
      <vt:lpstr>Fleischacker:</vt:lpstr>
      <vt:lpstr>Denial?</vt:lpstr>
      <vt:lpstr>Taboo</vt:lpstr>
      <vt:lpstr>Ceiling on interest rates</vt:lpstr>
      <vt:lpstr>Ceiling on interest rates</vt:lpstr>
      <vt:lpstr>Doing justice to the CL drift of Smith</vt:lpstr>
      <vt:lpstr>Will the true Adam Smith please stand up?</vt:lpstr>
      <vt:lpstr>May the conversation continue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Left Smithianism</dc:title>
  <dc:creator>Daniel B Klein</dc:creator>
  <cp:lastModifiedBy>Daniel B Klein</cp:lastModifiedBy>
  <cp:revision>184</cp:revision>
  <dcterms:created xsi:type="dcterms:W3CDTF">2019-11-24T13:50:41Z</dcterms:created>
  <dcterms:modified xsi:type="dcterms:W3CDTF">2019-12-04T15:21:28Z</dcterms:modified>
</cp:coreProperties>
</file>